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46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4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b="1" smtClean="0"/>
              <a:t>企业所得税年度汇算清缴步骤</a:t>
            </a:r>
            <a:endParaRPr lang="zh-CN" altLang="en-US" b="1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>
                <a:highlight>
                  <a:srgbClr val="FFFF00"/>
                </a:highlight>
              </a:rPr>
              <a:t>一、</a:t>
            </a:r>
            <a:r>
              <a:rPr lang="en-US">
                <a:highlight>
                  <a:srgbClr val="FFFF00"/>
                </a:highlight>
              </a:rPr>
              <a:t>核对三收一致</a:t>
            </a:r>
            <a:endParaRPr lang="en-US">
              <a:highlight>
                <a:srgbClr val="FFFF00"/>
              </a:highligh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0000" lnSpcReduction="10000"/>
          </a:bodyPr>
          <a:lstStyle/>
          <a:p>
            <a:endParaRPr sz="1600"/>
          </a:p>
          <a:p>
            <a:pPr marL="0" lvl="0" indent="0">
              <a:buNone/>
            </a:pPr>
            <a:r>
              <a:rPr lang="en-US" altLang="zh-CN" sz="1600" b="1">
                <a:solidFill>
                  <a:srgbClr val="FF0000"/>
                </a:solidFill>
                <a:highlight>
                  <a:srgbClr val="C0C0C0"/>
                </a:highlight>
              </a:rPr>
              <a:t>1</a:t>
            </a:r>
            <a:r>
              <a:rPr lang="zh-CN" altLang="en-US" sz="1600" b="1">
                <a:solidFill>
                  <a:srgbClr val="FF0000"/>
                </a:solidFill>
                <a:highlight>
                  <a:srgbClr val="C0C0C0"/>
                </a:highlight>
              </a:rPr>
              <a:t>、</a:t>
            </a:r>
            <a:r>
              <a:rPr lang="en-US" sz="1600" b="1">
                <a:solidFill>
                  <a:srgbClr val="FF0000"/>
                </a:solidFill>
                <a:highlight>
                  <a:srgbClr val="C0C0C0"/>
                </a:highlight>
              </a:rPr>
              <a:t>增值税本年累计收入</a:t>
            </a:r>
            <a:endParaRPr lang="en-US" sz="1600" b="1">
              <a:solidFill>
                <a:srgbClr val="FF0000"/>
              </a:solidFill>
              <a:highlight>
                <a:srgbClr val="C0C0C0"/>
              </a:highlight>
            </a:endParaRPr>
          </a:p>
          <a:p>
            <a:pPr marL="457200" lvl="1" indent="0">
              <a:buNone/>
            </a:pPr>
            <a:r>
              <a:rPr lang="en-US" sz="1600">
                <a:solidFill>
                  <a:srgbClr val="000000"/>
                </a:solidFill>
              </a:rPr>
              <a:t>路径：登录“电子税务局”---我要</a:t>
            </a:r>
            <a:r>
              <a:rPr lang="zh-CN" altLang="en-US" sz="1600">
                <a:solidFill>
                  <a:srgbClr val="000000"/>
                </a:solidFill>
              </a:rPr>
              <a:t>查询</a:t>
            </a:r>
            <a:r>
              <a:rPr lang="en-US" sz="1600">
                <a:solidFill>
                  <a:srgbClr val="000000"/>
                </a:solidFill>
              </a:rPr>
              <a:t>---</a:t>
            </a:r>
            <a:r>
              <a:rPr lang="zh-CN" altLang="en-US" sz="1600">
                <a:solidFill>
                  <a:srgbClr val="000000"/>
                </a:solidFill>
              </a:rPr>
              <a:t>一户式查询</a:t>
            </a:r>
            <a:r>
              <a:rPr lang="en-US" altLang="zh-CN" sz="1600">
                <a:solidFill>
                  <a:srgbClr val="000000"/>
                </a:solidFill>
              </a:rPr>
              <a:t>---</a:t>
            </a:r>
            <a:r>
              <a:rPr lang="zh-CN" altLang="en-US" sz="1600">
                <a:solidFill>
                  <a:srgbClr val="000000"/>
                </a:solidFill>
              </a:rPr>
              <a:t>申报信息查询</a:t>
            </a:r>
            <a:r>
              <a:rPr lang="en-US" altLang="zh-CN" sz="1600">
                <a:solidFill>
                  <a:srgbClr val="000000"/>
                </a:solidFill>
              </a:rPr>
              <a:t>---</a:t>
            </a:r>
            <a:r>
              <a:rPr lang="zh-CN" altLang="en-US" sz="1600">
                <a:solidFill>
                  <a:srgbClr val="000000"/>
                </a:solidFill>
              </a:rPr>
              <a:t>税款所属期起以及税款所属期止选择即可。</a:t>
            </a:r>
            <a:endParaRPr lang="zh-CN" altLang="en-US" sz="1600">
              <a:solidFill>
                <a:srgbClr val="000000"/>
              </a:solidFill>
            </a:endParaRPr>
          </a:p>
          <a:p>
            <a:pPr marL="457200" lvl="1" indent="0">
              <a:buNone/>
            </a:pPr>
            <a:endParaRPr lang="zh-CN" altLang="en-US" sz="1600">
              <a:solidFill>
                <a:srgbClr val="000000"/>
              </a:solidFill>
            </a:endParaRPr>
          </a:p>
          <a:p>
            <a:pPr marL="457200" lvl="1" indent="0">
              <a:buNone/>
            </a:pPr>
            <a:r>
              <a:rPr lang="zh-CN" altLang="en-US" sz="1600">
                <a:solidFill>
                  <a:srgbClr val="000000"/>
                </a:solidFill>
              </a:rPr>
              <a:t>一般纳税人选择</a:t>
            </a:r>
            <a:r>
              <a:rPr lang="en-US" altLang="zh-CN" sz="1600">
                <a:solidFill>
                  <a:srgbClr val="000000"/>
                </a:solidFill>
              </a:rPr>
              <a:t>2024</a:t>
            </a:r>
            <a:r>
              <a:rPr lang="zh-CN" altLang="en-US" sz="1600">
                <a:solidFill>
                  <a:srgbClr val="000000"/>
                </a:solidFill>
              </a:rPr>
              <a:t>年</a:t>
            </a:r>
            <a:r>
              <a:rPr lang="en-US" altLang="zh-CN" sz="1600">
                <a:solidFill>
                  <a:srgbClr val="000000"/>
                </a:solidFill>
              </a:rPr>
              <a:t>12</a:t>
            </a:r>
            <a:r>
              <a:rPr lang="zh-CN" altLang="en-US" sz="1600">
                <a:solidFill>
                  <a:srgbClr val="000000"/>
                </a:solidFill>
              </a:rPr>
              <a:t>月底的增值税申报表</a:t>
            </a:r>
            <a:r>
              <a:rPr lang="en-US" altLang="zh-CN" sz="1600">
                <a:solidFill>
                  <a:srgbClr val="000000"/>
                </a:solidFill>
              </a:rPr>
              <a:t>/</a:t>
            </a:r>
            <a:r>
              <a:rPr lang="zh-CN" altLang="en-US" sz="1600">
                <a:solidFill>
                  <a:srgbClr val="000000"/>
                </a:solidFill>
              </a:rPr>
              <a:t>小规模纳税人选择</a:t>
            </a:r>
            <a:r>
              <a:rPr lang="en-US" altLang="zh-CN" sz="1600">
                <a:solidFill>
                  <a:srgbClr val="000000"/>
                </a:solidFill>
              </a:rPr>
              <a:t>2024</a:t>
            </a:r>
            <a:r>
              <a:rPr lang="zh-CN" altLang="en-US" sz="1600">
                <a:solidFill>
                  <a:srgbClr val="000000"/>
                </a:solidFill>
              </a:rPr>
              <a:t>年</a:t>
            </a:r>
            <a:r>
              <a:rPr lang="en-US" altLang="zh-CN" sz="1600">
                <a:solidFill>
                  <a:srgbClr val="000000"/>
                </a:solidFill>
              </a:rPr>
              <a:t>10-12</a:t>
            </a:r>
            <a:r>
              <a:rPr lang="zh-CN" altLang="en-US" sz="1600">
                <a:solidFill>
                  <a:srgbClr val="000000"/>
                </a:solidFill>
              </a:rPr>
              <a:t>月第四季度的增值税申报表即可，打开增值税</a:t>
            </a:r>
            <a:r>
              <a:rPr lang="en-US" sz="1600">
                <a:solidFill>
                  <a:srgbClr val="000000"/>
                </a:solidFill>
              </a:rPr>
              <a:t>申报表主表</a:t>
            </a:r>
            <a:r>
              <a:rPr lang="zh-CN" altLang="en-US" sz="1600">
                <a:solidFill>
                  <a:srgbClr val="000000"/>
                </a:solidFill>
              </a:rPr>
              <a:t>查</a:t>
            </a:r>
            <a:r>
              <a:rPr lang="en-US" sz="1600">
                <a:solidFill>
                  <a:srgbClr val="000000"/>
                </a:solidFill>
              </a:rPr>
              <a:t>看本年累计收入数</a:t>
            </a:r>
            <a:r>
              <a:rPr lang="zh-CN" altLang="en-US" sz="1600">
                <a:solidFill>
                  <a:srgbClr val="000000"/>
                </a:solidFill>
              </a:rPr>
              <a:t>（一般计税</a:t>
            </a:r>
            <a:r>
              <a:rPr lang="en-US" altLang="zh-CN" sz="1600">
                <a:solidFill>
                  <a:srgbClr val="000000"/>
                </a:solidFill>
              </a:rPr>
              <a:t>+</a:t>
            </a:r>
            <a:r>
              <a:rPr lang="zh-CN" altLang="en-US" sz="1600">
                <a:solidFill>
                  <a:srgbClr val="000000"/>
                </a:solidFill>
              </a:rPr>
              <a:t>简易计税</a:t>
            </a:r>
            <a:r>
              <a:rPr lang="en-US" altLang="zh-CN" sz="1600">
                <a:solidFill>
                  <a:srgbClr val="000000"/>
                </a:solidFill>
              </a:rPr>
              <a:t>+</a:t>
            </a:r>
            <a:r>
              <a:rPr lang="zh-CN" altLang="en-US" sz="1600">
                <a:solidFill>
                  <a:srgbClr val="000000"/>
                </a:solidFill>
              </a:rPr>
              <a:t>免税</a:t>
            </a:r>
            <a:r>
              <a:rPr lang="en-US" altLang="zh-CN" sz="1600">
                <a:solidFill>
                  <a:srgbClr val="000000"/>
                </a:solidFill>
              </a:rPr>
              <a:t>+</a:t>
            </a:r>
            <a:r>
              <a:rPr lang="zh-CN" altLang="en-US" sz="1600">
                <a:solidFill>
                  <a:srgbClr val="000000"/>
                </a:solidFill>
              </a:rPr>
              <a:t>免抵退税的合计数）。</a:t>
            </a:r>
            <a:endParaRPr lang="en-US" sz="1600">
              <a:solidFill>
                <a:srgbClr val="000000"/>
              </a:solidFill>
            </a:endParaRPr>
          </a:p>
          <a:p>
            <a:pPr marL="0" lvl="0" indent="0">
              <a:buNone/>
            </a:pPr>
            <a:r>
              <a:rPr lang="en-US" altLang="zh-CN" sz="1600" b="1">
                <a:solidFill>
                  <a:srgbClr val="FF0000"/>
                </a:solidFill>
                <a:highlight>
                  <a:srgbClr val="C0C0C0"/>
                </a:highlight>
              </a:rPr>
              <a:t>2</a:t>
            </a:r>
            <a:r>
              <a:rPr lang="zh-CN" altLang="en-US" sz="1600" b="1">
                <a:solidFill>
                  <a:srgbClr val="FF0000"/>
                </a:solidFill>
                <a:highlight>
                  <a:srgbClr val="C0C0C0"/>
                </a:highlight>
              </a:rPr>
              <a:t>、</a:t>
            </a:r>
            <a:r>
              <a:rPr lang="en-US" sz="1600" b="1">
                <a:solidFill>
                  <a:srgbClr val="FF0000"/>
                </a:solidFill>
                <a:highlight>
                  <a:srgbClr val="C0C0C0"/>
                </a:highlight>
              </a:rPr>
              <a:t>所得税本年累计收入、成本、利润总额</a:t>
            </a:r>
            <a:endParaRPr lang="en-US" sz="1600" b="1">
              <a:solidFill>
                <a:srgbClr val="FF0000"/>
              </a:solidFill>
              <a:highlight>
                <a:srgbClr val="C0C0C0"/>
              </a:highlight>
            </a:endParaRPr>
          </a:p>
          <a:p>
            <a:pPr marL="457200" lvl="1" indent="0">
              <a:buNone/>
            </a:pPr>
            <a:r>
              <a:rPr lang="en-US" sz="1600">
                <a:solidFill>
                  <a:srgbClr val="000000"/>
                </a:solidFill>
              </a:rPr>
              <a:t>路径：</a:t>
            </a:r>
            <a:r>
              <a:rPr lang="en-US" sz="1600">
                <a:solidFill>
                  <a:srgbClr val="000000"/>
                </a:solidFill>
                <a:sym typeface="+mn-ea"/>
              </a:rPr>
              <a:t>登录“电子税务局”---我要</a:t>
            </a:r>
            <a:r>
              <a:rPr lang="zh-CN" altLang="en-US" sz="1600">
                <a:solidFill>
                  <a:srgbClr val="000000"/>
                </a:solidFill>
                <a:sym typeface="+mn-ea"/>
              </a:rPr>
              <a:t>查询</a:t>
            </a:r>
            <a:r>
              <a:rPr lang="en-US" sz="1600">
                <a:solidFill>
                  <a:srgbClr val="000000"/>
                </a:solidFill>
                <a:sym typeface="+mn-ea"/>
              </a:rPr>
              <a:t>---</a:t>
            </a:r>
            <a:r>
              <a:rPr lang="zh-CN" altLang="en-US" sz="1600">
                <a:solidFill>
                  <a:srgbClr val="000000"/>
                </a:solidFill>
                <a:sym typeface="+mn-ea"/>
              </a:rPr>
              <a:t>一户式查询</a:t>
            </a:r>
            <a:r>
              <a:rPr lang="en-US" altLang="zh-CN" sz="1600">
                <a:solidFill>
                  <a:srgbClr val="000000"/>
                </a:solidFill>
                <a:sym typeface="+mn-ea"/>
              </a:rPr>
              <a:t>---</a:t>
            </a:r>
            <a:r>
              <a:rPr lang="zh-CN" altLang="en-US" sz="1600">
                <a:solidFill>
                  <a:srgbClr val="000000"/>
                </a:solidFill>
                <a:sym typeface="+mn-ea"/>
              </a:rPr>
              <a:t>申报信息查询</a:t>
            </a:r>
            <a:r>
              <a:rPr lang="en-US" altLang="zh-CN" sz="1600">
                <a:solidFill>
                  <a:srgbClr val="000000"/>
                </a:solidFill>
                <a:sym typeface="+mn-ea"/>
              </a:rPr>
              <a:t>---</a:t>
            </a:r>
            <a:r>
              <a:rPr lang="zh-CN" altLang="en-US" sz="1600">
                <a:solidFill>
                  <a:srgbClr val="000000"/>
                </a:solidFill>
                <a:sym typeface="+mn-ea"/>
              </a:rPr>
              <a:t>税款所属期起以及税款所属期止选择即可。</a:t>
            </a:r>
            <a:endParaRPr lang="zh-CN" altLang="en-US" sz="1600">
              <a:solidFill>
                <a:srgbClr val="000000"/>
              </a:solidFill>
              <a:sym typeface="+mn-ea"/>
            </a:endParaRPr>
          </a:p>
          <a:p>
            <a:pPr marL="457200" lvl="1" indent="0">
              <a:buNone/>
            </a:pPr>
            <a:endParaRPr lang="zh-CN" altLang="en-US" sz="1600">
              <a:solidFill>
                <a:srgbClr val="000000"/>
              </a:solidFill>
              <a:sym typeface="+mn-ea"/>
            </a:endParaRPr>
          </a:p>
          <a:p>
            <a:pPr marL="457200" lvl="1" indent="0">
              <a:buNone/>
            </a:pPr>
            <a:r>
              <a:rPr lang="zh-CN" altLang="en-US" sz="1600">
                <a:solidFill>
                  <a:srgbClr val="000000"/>
                </a:solidFill>
                <a:sym typeface="+mn-ea"/>
              </a:rPr>
              <a:t>选择</a:t>
            </a:r>
            <a:r>
              <a:rPr lang="en-US" altLang="zh-CN" sz="1600">
                <a:solidFill>
                  <a:srgbClr val="000000"/>
                </a:solidFill>
                <a:sym typeface="+mn-ea"/>
              </a:rPr>
              <a:t>2024</a:t>
            </a:r>
            <a:r>
              <a:rPr lang="zh-CN" altLang="en-US" sz="1600">
                <a:solidFill>
                  <a:srgbClr val="000000"/>
                </a:solidFill>
                <a:sym typeface="+mn-ea"/>
              </a:rPr>
              <a:t>年</a:t>
            </a:r>
            <a:r>
              <a:rPr lang="en-US" altLang="zh-CN" sz="1600">
                <a:solidFill>
                  <a:srgbClr val="000000"/>
                </a:solidFill>
                <a:sym typeface="+mn-ea"/>
              </a:rPr>
              <a:t>10-12</a:t>
            </a:r>
            <a:r>
              <a:rPr lang="zh-CN" altLang="en-US" sz="1600">
                <a:solidFill>
                  <a:srgbClr val="000000"/>
                </a:solidFill>
                <a:sym typeface="+mn-ea"/>
              </a:rPr>
              <a:t>月第四季度申报的企业所得税报表，查</a:t>
            </a:r>
            <a:r>
              <a:rPr lang="en-US" sz="1600">
                <a:solidFill>
                  <a:srgbClr val="000000"/>
                </a:solidFill>
              </a:rPr>
              <a:t>看本年累计收入、成本、利润总额</a:t>
            </a:r>
            <a:r>
              <a:rPr lang="zh-CN" altLang="en-US" sz="1600">
                <a:solidFill>
                  <a:srgbClr val="000000"/>
                </a:solidFill>
              </a:rPr>
              <a:t>三个数据。</a:t>
            </a:r>
            <a:endParaRPr lang="en-US" sz="1600">
              <a:solidFill>
                <a:srgbClr val="000000"/>
              </a:solidFill>
            </a:endParaRPr>
          </a:p>
          <a:p>
            <a:pPr marL="0" lvl="0" indent="0">
              <a:buNone/>
            </a:pPr>
            <a:r>
              <a:rPr lang="en-US" altLang="zh-CN" sz="1600" b="1">
                <a:solidFill>
                  <a:srgbClr val="FF0000"/>
                </a:solidFill>
                <a:highlight>
                  <a:srgbClr val="C0C0C0"/>
                </a:highlight>
              </a:rPr>
              <a:t>3</a:t>
            </a:r>
            <a:r>
              <a:rPr lang="zh-CN" altLang="en-US" sz="1600" b="1">
                <a:solidFill>
                  <a:srgbClr val="FF0000"/>
                </a:solidFill>
                <a:highlight>
                  <a:srgbClr val="C0C0C0"/>
                </a:highlight>
              </a:rPr>
              <a:t>、</a:t>
            </a:r>
            <a:r>
              <a:rPr lang="en-US" sz="1600" b="1">
                <a:solidFill>
                  <a:srgbClr val="FF0000"/>
                </a:solidFill>
                <a:highlight>
                  <a:srgbClr val="C0C0C0"/>
                </a:highlight>
              </a:rPr>
              <a:t>财务报表（季报+年报）利润表中的收入、成本、利润总额</a:t>
            </a:r>
            <a:endParaRPr lang="en-US" sz="1600" b="1">
              <a:solidFill>
                <a:srgbClr val="FF0000"/>
              </a:solidFill>
              <a:highlight>
                <a:srgbClr val="C0C0C0"/>
              </a:highlight>
            </a:endParaRPr>
          </a:p>
          <a:p>
            <a:pPr marL="457200" lvl="1" indent="0">
              <a:buNone/>
            </a:pPr>
            <a:r>
              <a:rPr lang="en-US" sz="1600">
                <a:solidFill>
                  <a:srgbClr val="000000"/>
                </a:solidFill>
              </a:rPr>
              <a:t>路径：登录“电子税务局”---</a:t>
            </a:r>
            <a:r>
              <a:rPr lang="zh-CN" altLang="en-US" sz="1600">
                <a:solidFill>
                  <a:srgbClr val="000000"/>
                </a:solidFill>
              </a:rPr>
              <a:t>税务数字账户</a:t>
            </a:r>
            <a:r>
              <a:rPr lang="en-US" sz="1600">
                <a:solidFill>
                  <a:srgbClr val="000000"/>
                </a:solidFill>
              </a:rPr>
              <a:t>---</a:t>
            </a:r>
            <a:r>
              <a:rPr lang="zh-CN" altLang="en-US" sz="1600">
                <a:solidFill>
                  <a:srgbClr val="000000"/>
                </a:solidFill>
              </a:rPr>
              <a:t>账户查询</a:t>
            </a:r>
            <a:r>
              <a:rPr lang="en-US" sz="1600">
                <a:solidFill>
                  <a:srgbClr val="000000"/>
                </a:solidFill>
              </a:rPr>
              <a:t>---</a:t>
            </a:r>
            <a:r>
              <a:rPr lang="zh-CN" altLang="en-US" sz="1600">
                <a:solidFill>
                  <a:srgbClr val="000000"/>
                </a:solidFill>
              </a:rPr>
              <a:t>财务报表信息查询</a:t>
            </a:r>
            <a:r>
              <a:rPr lang="en-US" altLang="zh-CN" sz="1600">
                <a:solidFill>
                  <a:srgbClr val="000000"/>
                </a:solidFill>
              </a:rPr>
              <a:t>---</a:t>
            </a:r>
            <a:r>
              <a:rPr lang="zh-CN" altLang="en-US" sz="1600">
                <a:solidFill>
                  <a:srgbClr val="000000"/>
                </a:solidFill>
                <a:sym typeface="+mn-ea"/>
              </a:rPr>
              <a:t>税款所属期起以及税款所属期止选择即可。</a:t>
            </a:r>
            <a:endParaRPr lang="zh-CN" altLang="en-US" sz="1600">
              <a:solidFill>
                <a:srgbClr val="000000"/>
              </a:solidFill>
              <a:sym typeface="+mn-ea"/>
            </a:endParaRPr>
          </a:p>
          <a:p>
            <a:pPr marL="457200" lvl="1" indent="0">
              <a:buNone/>
            </a:pPr>
            <a:endParaRPr lang="zh-CN" altLang="en-US" sz="1600">
              <a:solidFill>
                <a:srgbClr val="000000"/>
              </a:solidFill>
              <a:sym typeface="+mn-ea"/>
            </a:endParaRPr>
          </a:p>
          <a:p>
            <a:pPr marL="457200" lvl="1" indent="0">
              <a:buNone/>
            </a:pPr>
            <a:r>
              <a:rPr lang="zh-CN" altLang="en-US" sz="1600">
                <a:solidFill>
                  <a:srgbClr val="000000"/>
                </a:solidFill>
                <a:sym typeface="+mn-ea"/>
              </a:rPr>
              <a:t>选择</a:t>
            </a:r>
            <a:r>
              <a:rPr lang="en-US" altLang="zh-CN" sz="1600">
                <a:solidFill>
                  <a:srgbClr val="000000"/>
                </a:solidFill>
                <a:sym typeface="+mn-ea"/>
              </a:rPr>
              <a:t>2024</a:t>
            </a:r>
            <a:r>
              <a:rPr lang="zh-CN" altLang="en-US" sz="1600">
                <a:solidFill>
                  <a:srgbClr val="000000"/>
                </a:solidFill>
                <a:sym typeface="+mn-ea"/>
              </a:rPr>
              <a:t>年</a:t>
            </a:r>
            <a:r>
              <a:rPr lang="en-US" altLang="zh-CN" sz="1600">
                <a:solidFill>
                  <a:srgbClr val="000000"/>
                </a:solidFill>
                <a:sym typeface="+mn-ea"/>
              </a:rPr>
              <a:t>10-12</a:t>
            </a:r>
            <a:r>
              <a:rPr lang="zh-CN" altLang="en-US" sz="1600">
                <a:solidFill>
                  <a:srgbClr val="000000"/>
                </a:solidFill>
                <a:sym typeface="+mn-ea"/>
              </a:rPr>
              <a:t>月第四季度财务报表</a:t>
            </a:r>
            <a:r>
              <a:rPr lang="en-US" altLang="zh-CN" sz="1600">
                <a:solidFill>
                  <a:srgbClr val="000000"/>
                </a:solidFill>
                <a:sym typeface="+mn-ea"/>
              </a:rPr>
              <a:t>+2024</a:t>
            </a:r>
            <a:r>
              <a:rPr lang="zh-CN" altLang="en-US" sz="1600">
                <a:solidFill>
                  <a:srgbClr val="000000"/>
                </a:solidFill>
                <a:sym typeface="+mn-ea"/>
              </a:rPr>
              <a:t>年</a:t>
            </a:r>
            <a:r>
              <a:rPr lang="en-US" altLang="zh-CN" sz="1600">
                <a:solidFill>
                  <a:srgbClr val="000000"/>
                </a:solidFill>
                <a:sym typeface="+mn-ea"/>
              </a:rPr>
              <a:t>1-12</a:t>
            </a:r>
            <a:r>
              <a:rPr lang="zh-CN" altLang="en-US" sz="1600">
                <a:solidFill>
                  <a:srgbClr val="000000"/>
                </a:solidFill>
                <a:sym typeface="+mn-ea"/>
              </a:rPr>
              <a:t>月年度财务报表，查</a:t>
            </a:r>
            <a:r>
              <a:rPr lang="en-US" sz="1600">
                <a:solidFill>
                  <a:srgbClr val="000000"/>
                </a:solidFill>
              </a:rPr>
              <a:t>看本年累计收入、成本、利润总额</a:t>
            </a:r>
            <a:r>
              <a:rPr lang="zh-CN" altLang="en-US" sz="1600">
                <a:solidFill>
                  <a:srgbClr val="000000"/>
                </a:solidFill>
              </a:rPr>
              <a:t>。</a:t>
            </a:r>
            <a:endParaRPr lang="zh-CN" altLang="en-US" sz="16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>
                <a:highlight>
                  <a:srgbClr val="FFFF00"/>
                </a:highlight>
              </a:rPr>
              <a:t>二、</a:t>
            </a:r>
            <a:r>
              <a:rPr lang="en-US" b="1">
                <a:highlight>
                  <a:srgbClr val="FFFF00"/>
                </a:highlight>
              </a:rPr>
              <a:t>核对两表一致</a:t>
            </a:r>
            <a:endParaRPr lang="en-US" b="1">
              <a:highlight>
                <a:srgbClr val="FFFF00"/>
              </a:highligh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 marL="0" lvl="0" indent="0">
              <a:buNone/>
            </a:pPr>
            <a:r>
              <a:rPr lang="en-US" sz="1400" b="1">
                <a:solidFill>
                  <a:srgbClr val="FF0000"/>
                </a:solidFill>
                <a:highlight>
                  <a:srgbClr val="C0C0C0"/>
                </a:highlight>
              </a:rPr>
              <a:t>4</a:t>
            </a:r>
            <a:r>
              <a:rPr lang="zh-CN" altLang="en-US" sz="1400" b="1">
                <a:solidFill>
                  <a:srgbClr val="FF0000"/>
                </a:solidFill>
                <a:highlight>
                  <a:srgbClr val="C0C0C0"/>
                </a:highlight>
              </a:rPr>
              <a:t>、</a:t>
            </a:r>
            <a:r>
              <a:rPr lang="en-US" sz="1400" b="1">
                <a:solidFill>
                  <a:srgbClr val="FF0000"/>
                </a:solidFill>
                <a:highlight>
                  <a:srgbClr val="C0C0C0"/>
                </a:highlight>
              </a:rPr>
              <a:t>财务季报表+财务年报表</a:t>
            </a:r>
            <a:endParaRPr lang="en-US" sz="1400" b="1">
              <a:solidFill>
                <a:srgbClr val="FF0000"/>
              </a:solidFill>
              <a:highlight>
                <a:srgbClr val="C0C0C0"/>
              </a:highlight>
            </a:endParaRPr>
          </a:p>
          <a:p>
            <a:pPr marL="457200" lvl="1" indent="0">
              <a:buNone/>
            </a:pPr>
            <a:endParaRPr lang="en-US" sz="1400">
              <a:solidFill>
                <a:srgbClr val="000000"/>
              </a:solidFill>
            </a:endParaRPr>
          </a:p>
          <a:p>
            <a:pPr marL="457200" lvl="1" indent="0">
              <a:buNone/>
            </a:pPr>
            <a:r>
              <a:rPr lang="zh-CN" altLang="en-US" sz="1400">
                <a:solidFill>
                  <a:srgbClr val="000000"/>
                </a:solidFill>
              </a:rPr>
              <a:t>（</a:t>
            </a:r>
            <a:r>
              <a:rPr lang="en-US" sz="1400">
                <a:solidFill>
                  <a:srgbClr val="000000"/>
                </a:solidFill>
              </a:rPr>
              <a:t>1）利润表：收入、成本、税金及附加、管销财、营业外收入、营业外支出、利润总额、所得税费用、净利润</a:t>
            </a:r>
            <a:endParaRPr lang="en-US" sz="1400">
              <a:solidFill>
                <a:srgbClr val="000000"/>
              </a:solidFill>
            </a:endParaRPr>
          </a:p>
          <a:p>
            <a:pPr marL="457200" lvl="1" indent="0">
              <a:buNone/>
            </a:pP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zh-CN" altLang="en-US" sz="1400">
                <a:solidFill>
                  <a:srgbClr val="000000"/>
                </a:solidFill>
              </a:rPr>
              <a:t>（</a:t>
            </a:r>
            <a:r>
              <a:rPr lang="en-US" sz="1400">
                <a:solidFill>
                  <a:srgbClr val="000000"/>
                </a:solidFill>
              </a:rPr>
              <a:t>2）资产负债表：净利润+年初未分配利润=期末未分配利润</a:t>
            </a:r>
            <a:r>
              <a:rPr lang="zh-CN" altLang="en-US" sz="1400" b="1">
                <a:solidFill>
                  <a:srgbClr val="FF0000"/>
                </a:solidFill>
              </a:rPr>
              <a:t>（注意勾稽关系）</a:t>
            </a:r>
            <a:r>
              <a:rPr lang="zh-CN" altLang="en-US" sz="1400" b="1">
                <a:solidFill>
                  <a:schemeClr val="tx1"/>
                </a:solidFill>
              </a:rPr>
              <a:t>、</a:t>
            </a:r>
            <a:r>
              <a:rPr lang="en-US" sz="1400">
                <a:solidFill>
                  <a:srgbClr val="000000"/>
                </a:solidFill>
              </a:rPr>
              <a:t>货币资金、往来、固定资产、累计折旧、短期借款、实收资本</a:t>
            </a:r>
            <a:r>
              <a:rPr lang="zh-CN" altLang="en-US" sz="1400">
                <a:solidFill>
                  <a:srgbClr val="000000"/>
                </a:solidFill>
              </a:rPr>
              <a:t>等科目都要确保季度数据</a:t>
            </a:r>
            <a:r>
              <a:rPr lang="en-US" altLang="zh-CN" sz="1400">
                <a:solidFill>
                  <a:srgbClr val="000000"/>
                </a:solidFill>
              </a:rPr>
              <a:t>=</a:t>
            </a:r>
            <a:r>
              <a:rPr lang="zh-CN" altLang="en-US" sz="1400">
                <a:solidFill>
                  <a:srgbClr val="000000"/>
                </a:solidFill>
              </a:rPr>
              <a:t>年度财务报表数据</a:t>
            </a:r>
            <a:endParaRPr lang="zh-CN" altLang="en-US" sz="14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>
                <a:highlight>
                  <a:srgbClr val="FFFF00"/>
                </a:highlight>
              </a:rPr>
              <a:t>三、</a:t>
            </a:r>
            <a:r>
              <a:rPr lang="en-US" b="1">
                <a:highlight>
                  <a:srgbClr val="FFFF00"/>
                </a:highlight>
              </a:rPr>
              <a:t>抄写账上基本数据</a:t>
            </a:r>
            <a:endParaRPr lang="en-US" b="1">
              <a:highlight>
                <a:srgbClr val="FFFF00"/>
              </a:highligh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Autofit/>
          </a:bodyPr>
          <a:lstStyle/>
          <a:p/>
          <a:p>
            <a:pPr marL="0" lvl="0" indent="0">
              <a:buNone/>
            </a:pPr>
            <a:r>
              <a:rPr lang="en-US" sz="1400" b="1">
                <a:solidFill>
                  <a:srgbClr val="FF0000"/>
                </a:solidFill>
                <a:highlight>
                  <a:srgbClr val="C0C0C0"/>
                </a:highlight>
              </a:rPr>
              <a:t>5</a:t>
            </a:r>
            <a:r>
              <a:rPr lang="zh-CN" altLang="en-US" sz="1400" b="1">
                <a:solidFill>
                  <a:srgbClr val="FF0000"/>
                </a:solidFill>
                <a:highlight>
                  <a:srgbClr val="C0C0C0"/>
                </a:highlight>
              </a:rPr>
              <a:t>、</a:t>
            </a:r>
            <a:r>
              <a:rPr lang="zh-CN" altLang="en-US" sz="1400">
                <a:solidFill>
                  <a:srgbClr val="FF0000"/>
                </a:solidFill>
                <a:highlight>
                  <a:srgbClr val="C0C0C0"/>
                </a:highlight>
                <a:sym typeface="+mn-ea"/>
              </a:rPr>
              <a:t>《</a:t>
            </a:r>
            <a:r>
              <a:rPr lang="en-US" altLang="zh-CN" sz="1400" b="1">
                <a:solidFill>
                  <a:srgbClr val="FF0000"/>
                </a:solidFill>
                <a:highlight>
                  <a:srgbClr val="C0C0C0"/>
                </a:highlight>
              </a:rPr>
              <a:t>A105050</a:t>
            </a:r>
            <a:r>
              <a:rPr lang="zh-CN" altLang="en-US" sz="1400" b="1">
                <a:solidFill>
                  <a:srgbClr val="FF0000"/>
                </a:solidFill>
                <a:highlight>
                  <a:srgbClr val="C0C0C0"/>
                </a:highlight>
              </a:rPr>
              <a:t>职工薪酬支出及纳税调整明细表</a:t>
            </a:r>
            <a:r>
              <a:rPr lang="zh-CN" altLang="en-US" sz="1400">
                <a:solidFill>
                  <a:srgbClr val="FF0000"/>
                </a:solidFill>
                <a:highlight>
                  <a:srgbClr val="C0C0C0"/>
                </a:highlight>
                <a:sym typeface="+mn-ea"/>
              </a:rPr>
              <a:t>》</a:t>
            </a:r>
            <a:endParaRPr lang="en-US" altLang="zh-CN" sz="1400" b="1">
              <a:solidFill>
                <a:srgbClr val="FF0000"/>
              </a:solidFill>
              <a:highlight>
                <a:srgbClr val="C0C0C0"/>
              </a:highlight>
            </a:endParaRPr>
          </a:p>
          <a:p>
            <a:pPr marL="0" lvl="0" indent="0">
              <a:buNone/>
            </a:pPr>
            <a:endParaRPr lang="zh-CN" altLang="en-US" sz="1400">
              <a:solidFill>
                <a:schemeClr val="tx1">
                  <a:lumMod val="95000"/>
                  <a:lumOff val="5000"/>
                </a:schemeClr>
              </a:solidFill>
              <a:effectLst/>
            </a:endParaRPr>
          </a:p>
          <a:p>
            <a:pPr marL="0" lvl="0" indent="0">
              <a:buNone/>
            </a:pPr>
            <a:r>
              <a:rPr lang="zh-CN" altLang="en-US" sz="140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应付职工薪酬</a:t>
            </a:r>
            <a:r>
              <a:rPr lang="en-US" altLang="zh-CN" sz="140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--</a:t>
            </a:r>
            <a:r>
              <a:rPr lang="en-US" sz="140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工资      </a:t>
            </a:r>
            <a:r>
              <a:rPr lang="zh-CN" altLang="en-US" sz="140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（</a:t>
            </a:r>
            <a:r>
              <a:rPr lang="en-US" sz="140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注意事项：等于个税申报工资</a:t>
            </a:r>
            <a:r>
              <a:rPr lang="zh-CN" altLang="en-US" sz="140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）</a:t>
            </a:r>
            <a:endParaRPr lang="zh-CN" altLang="en-US" sz="1400">
              <a:solidFill>
                <a:schemeClr val="tx1">
                  <a:lumMod val="95000"/>
                  <a:lumOff val="5000"/>
                </a:schemeClr>
              </a:solidFill>
              <a:effectLst/>
            </a:endParaRPr>
          </a:p>
          <a:p>
            <a:pPr marL="0" lvl="0" indent="0">
              <a:buNone/>
            </a:pPr>
            <a:r>
              <a:rPr lang="zh-CN" altLang="en-US" sz="140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 </a:t>
            </a:r>
            <a:r>
              <a:rPr lang="en-US" altLang="zh-CN" sz="140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                         --</a:t>
            </a:r>
            <a:r>
              <a:rPr lang="en-US" sz="1400">
                <a:solidFill>
                  <a:srgbClr val="000000"/>
                </a:solidFill>
              </a:rPr>
              <a:t>福利费     </a:t>
            </a:r>
            <a:endParaRPr lang="en-US" sz="1400">
              <a:solidFill>
                <a:srgbClr val="000000"/>
              </a:solidFill>
            </a:endParaRPr>
          </a:p>
          <a:p>
            <a:pPr marL="0" lvl="0" indent="0">
              <a:buNone/>
            </a:pPr>
            <a:r>
              <a:rPr lang="en-US" sz="1400">
                <a:solidFill>
                  <a:srgbClr val="000000"/>
                </a:solidFill>
              </a:rPr>
              <a:t>                          --教育经费</a:t>
            </a:r>
            <a:endParaRPr lang="en-US" sz="1400">
              <a:solidFill>
                <a:srgbClr val="000000"/>
              </a:solidFill>
            </a:endParaRPr>
          </a:p>
          <a:p>
            <a:pPr marL="0" lvl="0" indent="0">
              <a:buNone/>
            </a:pPr>
            <a:r>
              <a:rPr lang="en-US" sz="1400">
                <a:solidFill>
                  <a:srgbClr val="000000"/>
                </a:solidFill>
              </a:rPr>
              <a:t>                          --工会经费</a:t>
            </a:r>
            <a:endParaRPr lang="en-US" sz="1400">
              <a:solidFill>
                <a:srgbClr val="000000"/>
              </a:solidFill>
            </a:endParaRPr>
          </a:p>
          <a:p>
            <a:pPr marL="0" lvl="0" indent="0">
              <a:buNone/>
            </a:pPr>
            <a:r>
              <a:rPr lang="en-US" sz="1400">
                <a:solidFill>
                  <a:srgbClr val="000000"/>
                </a:solidFill>
              </a:rPr>
              <a:t>                          --社保    </a:t>
            </a:r>
            <a:endParaRPr lang="en-US" sz="1400">
              <a:solidFill>
                <a:srgbClr val="000000"/>
              </a:solidFill>
            </a:endParaRPr>
          </a:p>
          <a:p>
            <a:pPr marL="0" lvl="0" indent="0">
              <a:buNone/>
            </a:pPr>
            <a:r>
              <a:rPr lang="zh-CN" altLang="en-US" sz="1400" b="1">
                <a:solidFill>
                  <a:schemeClr val="tx2">
                    <a:lumMod val="60000"/>
                    <a:lumOff val="40000"/>
                  </a:schemeClr>
                </a:solidFill>
                <a:sym typeface="+mn-ea"/>
              </a:rPr>
              <a:t>（</a:t>
            </a:r>
            <a:r>
              <a:rPr lang="en-US" altLang="zh-CN" sz="1400" b="1">
                <a:solidFill>
                  <a:schemeClr val="tx2">
                    <a:lumMod val="60000"/>
                    <a:lumOff val="40000"/>
                  </a:schemeClr>
                </a:solidFill>
                <a:sym typeface="+mn-ea"/>
              </a:rPr>
              <a:t>ps</a:t>
            </a:r>
            <a:r>
              <a:rPr lang="zh-CN" altLang="en-US" sz="1400" b="1">
                <a:solidFill>
                  <a:schemeClr val="tx2">
                    <a:lumMod val="60000"/>
                    <a:lumOff val="40000"/>
                  </a:schemeClr>
                </a:solidFill>
                <a:sym typeface="+mn-ea"/>
              </a:rPr>
              <a:t>：如果财务做账没有做应付职工薪酬科目计提，那就直接采集借方发生额科目累计数）</a:t>
            </a:r>
            <a:endParaRPr lang="en-US" sz="1400" b="1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lvl="0" indent="0">
              <a:buNone/>
            </a:pPr>
            <a:r>
              <a:rPr lang="en-US" sz="1400" b="1">
                <a:solidFill>
                  <a:srgbClr val="FF0000"/>
                </a:solidFill>
                <a:highlight>
                  <a:srgbClr val="C0C0C0"/>
                </a:highlight>
              </a:rPr>
              <a:t>6</a:t>
            </a:r>
            <a:r>
              <a:rPr lang="zh-CN" altLang="en-US" sz="1400" b="1">
                <a:solidFill>
                  <a:srgbClr val="FF0000"/>
                </a:solidFill>
                <a:highlight>
                  <a:srgbClr val="C0C0C0"/>
                </a:highlight>
              </a:rPr>
              <a:t>、《</a:t>
            </a:r>
            <a:r>
              <a:rPr lang="en-US" altLang="zh-CN" sz="1400" b="1">
                <a:solidFill>
                  <a:srgbClr val="FF0000"/>
                </a:solidFill>
                <a:highlight>
                  <a:srgbClr val="C0C0C0"/>
                </a:highlight>
              </a:rPr>
              <a:t>A105060</a:t>
            </a:r>
            <a:r>
              <a:rPr lang="zh-CN" altLang="en-US" sz="1400" b="1">
                <a:solidFill>
                  <a:srgbClr val="FF0000"/>
                </a:solidFill>
                <a:highlight>
                  <a:srgbClr val="C0C0C0"/>
                </a:highlight>
              </a:rPr>
              <a:t>广告费和业务宣传费等跨年度纳税调整明细表》</a:t>
            </a:r>
            <a:endParaRPr lang="zh-CN" altLang="en-US" sz="1400" b="1">
              <a:solidFill>
                <a:srgbClr val="FF0000"/>
              </a:solidFill>
              <a:highlight>
                <a:srgbClr val="C0C0C0"/>
              </a:highlight>
            </a:endParaRPr>
          </a:p>
          <a:p>
            <a:pPr marL="0" lvl="0" indent="0">
              <a:buNone/>
            </a:pPr>
            <a:endParaRPr lang="en-US" sz="1400">
              <a:solidFill>
                <a:srgbClr val="000000"/>
              </a:solidFill>
            </a:endParaRPr>
          </a:p>
          <a:p>
            <a:pPr marL="0" lvl="0" indent="0">
              <a:buNone/>
            </a:pPr>
            <a:r>
              <a:rPr lang="zh-CN" altLang="en-US" sz="1400">
                <a:solidFill>
                  <a:srgbClr val="000000"/>
                </a:solidFill>
              </a:rPr>
              <a:t>抄写广告费和业务宣传费本年累计数据。</a:t>
            </a:r>
            <a:endParaRPr lang="en-US" sz="1400">
              <a:solidFill>
                <a:srgbClr val="000000"/>
              </a:solidFill>
            </a:endParaRPr>
          </a:p>
          <a:p>
            <a:pPr marL="0" lvl="0" indent="0">
              <a:buNone/>
            </a:pPr>
            <a:endParaRPr lang="en-US" sz="1400">
              <a:solidFill>
                <a:srgbClr val="000000"/>
              </a:solidFill>
            </a:endParaRPr>
          </a:p>
          <a:p>
            <a:pPr marL="0" lvl="0" indent="0">
              <a:buNone/>
            </a:pPr>
            <a:r>
              <a:rPr lang="en-US" altLang="zh-CN" sz="1400" b="1">
                <a:solidFill>
                  <a:srgbClr val="FF0000"/>
                </a:solidFill>
                <a:highlight>
                  <a:srgbClr val="C0C0C0"/>
                </a:highlight>
                <a:sym typeface="+mn-ea"/>
              </a:rPr>
              <a:t>7</a:t>
            </a:r>
            <a:r>
              <a:rPr lang="zh-CN" altLang="en-US" sz="1400" b="1">
                <a:solidFill>
                  <a:srgbClr val="FF0000"/>
                </a:solidFill>
                <a:highlight>
                  <a:srgbClr val="C0C0C0"/>
                </a:highlight>
                <a:sym typeface="+mn-ea"/>
              </a:rPr>
              <a:t>、《</a:t>
            </a:r>
            <a:r>
              <a:rPr lang="en-US" altLang="zh-CN" sz="1400" b="1">
                <a:solidFill>
                  <a:srgbClr val="FF0000"/>
                </a:solidFill>
                <a:highlight>
                  <a:srgbClr val="C0C0C0"/>
                </a:highlight>
              </a:rPr>
              <a:t>A105000</a:t>
            </a:r>
            <a:r>
              <a:rPr lang="zh-CN" altLang="en-US" sz="1400" b="1">
                <a:solidFill>
                  <a:srgbClr val="FF0000"/>
                </a:solidFill>
                <a:highlight>
                  <a:srgbClr val="C0C0C0"/>
                </a:highlight>
              </a:rPr>
              <a:t>纳税调整项目明细表》</a:t>
            </a:r>
            <a:endParaRPr lang="zh-CN" altLang="en-US" sz="1400" b="1">
              <a:solidFill>
                <a:srgbClr val="FF0000"/>
              </a:solidFill>
              <a:highlight>
                <a:srgbClr val="C0C0C0"/>
              </a:highlight>
            </a:endParaRPr>
          </a:p>
          <a:p>
            <a:pPr marL="0" lvl="0" indent="0">
              <a:buNone/>
            </a:pPr>
            <a:endParaRPr lang="en-US" sz="1400">
              <a:solidFill>
                <a:srgbClr val="000000"/>
              </a:solidFill>
            </a:endParaRPr>
          </a:p>
          <a:p>
            <a:pPr marL="0" lvl="0" indent="0">
              <a:buNone/>
            </a:pPr>
            <a:r>
              <a:rPr lang="zh-CN" altLang="en-US" sz="1400">
                <a:solidFill>
                  <a:srgbClr val="000000"/>
                </a:solidFill>
              </a:rPr>
              <a:t>抄写</a:t>
            </a:r>
            <a:r>
              <a:rPr lang="en-US" sz="1400">
                <a:solidFill>
                  <a:srgbClr val="000000"/>
                </a:solidFill>
              </a:rPr>
              <a:t>招待费</a:t>
            </a:r>
            <a:r>
              <a:rPr lang="zh-CN" altLang="en-US" sz="1400">
                <a:solidFill>
                  <a:srgbClr val="000000"/>
                </a:solidFill>
              </a:rPr>
              <a:t>、</a:t>
            </a:r>
            <a:r>
              <a:rPr lang="en-US" sz="1400">
                <a:solidFill>
                  <a:srgbClr val="000000"/>
                </a:solidFill>
              </a:rPr>
              <a:t>利息支出</a:t>
            </a:r>
            <a:r>
              <a:rPr lang="zh-CN" altLang="en-US" sz="1400">
                <a:solidFill>
                  <a:srgbClr val="000000"/>
                </a:solidFill>
              </a:rPr>
              <a:t>、</a:t>
            </a:r>
            <a:r>
              <a:rPr lang="en-US" sz="1400">
                <a:solidFill>
                  <a:srgbClr val="000000"/>
                </a:solidFill>
              </a:rPr>
              <a:t>手续费</a:t>
            </a:r>
            <a:r>
              <a:rPr lang="zh-CN" altLang="en-US" sz="1400">
                <a:solidFill>
                  <a:srgbClr val="000000"/>
                </a:solidFill>
              </a:rPr>
              <a:t>、</a:t>
            </a:r>
            <a:r>
              <a:rPr lang="en-US" sz="1400">
                <a:solidFill>
                  <a:srgbClr val="000000"/>
                </a:solidFill>
              </a:rPr>
              <a:t>税收滞纳金+罚款</a:t>
            </a:r>
            <a:r>
              <a:rPr lang="zh-CN" altLang="en-US" sz="1400">
                <a:solidFill>
                  <a:srgbClr val="000000"/>
                </a:solidFill>
              </a:rPr>
              <a:t>本年累计数据。</a:t>
            </a:r>
            <a:endParaRPr lang="zh-CN" altLang="en-US" sz="14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>
                <a:highlight>
                  <a:srgbClr val="FFFF00"/>
                </a:highlight>
              </a:rPr>
              <a:t>四、</a:t>
            </a:r>
            <a:r>
              <a:rPr lang="en-US" b="1">
                <a:highlight>
                  <a:srgbClr val="FFFF00"/>
                </a:highlight>
              </a:rPr>
              <a:t>填写“汇算清缴”年报表</a:t>
            </a:r>
            <a:endParaRPr lang="en-US" b="1">
              <a:highlight>
                <a:srgbClr val="FFFF00"/>
              </a:highligh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2110" y="1417955"/>
            <a:ext cx="8314690" cy="49098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>
                <a:solidFill>
                  <a:srgbClr val="000000"/>
                </a:solidFill>
              </a:rPr>
              <a:t>1</a:t>
            </a:r>
            <a:r>
              <a:rPr lang="zh-CN" altLang="en-US" sz="1400">
                <a:solidFill>
                  <a:srgbClr val="000000"/>
                </a:solidFill>
              </a:rPr>
              <a:t>、</a:t>
            </a:r>
            <a:r>
              <a:rPr lang="en-US" sz="1400">
                <a:solidFill>
                  <a:srgbClr val="000000"/>
                </a:solidFill>
              </a:rPr>
              <a:t>填写A000000基础信息表：资产总额 </a:t>
            </a:r>
            <a:r>
              <a:rPr lang="zh-CN" altLang="en-US" sz="1400">
                <a:solidFill>
                  <a:srgbClr val="000000"/>
                </a:solidFill>
              </a:rPr>
              <a:t>以及</a:t>
            </a:r>
            <a:r>
              <a:rPr lang="en-US" sz="1400">
                <a:solidFill>
                  <a:srgbClr val="000000"/>
                </a:solidFill>
              </a:rPr>
              <a:t>人数</a:t>
            </a:r>
            <a:r>
              <a:rPr lang="zh-CN" altLang="en-US" sz="1400">
                <a:solidFill>
                  <a:srgbClr val="000000"/>
                </a:solidFill>
              </a:rPr>
              <a:t>系统自动带入</a:t>
            </a:r>
            <a:r>
              <a:rPr lang="en-US" sz="1400">
                <a:solidFill>
                  <a:srgbClr val="000000"/>
                </a:solidFill>
              </a:rPr>
              <a:t>---</a:t>
            </a:r>
            <a:r>
              <a:rPr lang="zh-CN" altLang="en-US" sz="1400">
                <a:solidFill>
                  <a:srgbClr val="000000"/>
                </a:solidFill>
              </a:rPr>
              <a:t>下一步</a:t>
            </a:r>
            <a:r>
              <a:rPr lang="en-US" sz="1400">
                <a:solidFill>
                  <a:srgbClr val="000000"/>
                </a:solidFill>
              </a:rPr>
              <a:t>---选择表单---</a:t>
            </a:r>
            <a:r>
              <a:rPr lang="zh-CN" altLang="en-US" sz="1400">
                <a:solidFill>
                  <a:srgbClr val="000000"/>
                </a:solidFill>
              </a:rPr>
              <a:t>系统默认带入表单，有发生广告费支出的要自己</a:t>
            </a:r>
            <a:r>
              <a:rPr lang="en-US" sz="1400">
                <a:solidFill>
                  <a:srgbClr val="000000"/>
                </a:solidFill>
              </a:rPr>
              <a:t>选择A105060广宣费</a:t>
            </a:r>
            <a:r>
              <a:rPr lang="zh-CN" altLang="en-US" sz="1400">
                <a:solidFill>
                  <a:srgbClr val="000000"/>
                </a:solidFill>
              </a:rPr>
              <a:t>表单，</a:t>
            </a:r>
            <a:r>
              <a:rPr lang="zh-CN" altLang="en-US" sz="1400" b="1">
                <a:solidFill>
                  <a:srgbClr val="FF0000"/>
                </a:solidFill>
              </a:rPr>
              <a:t>需要注意的是，现在</a:t>
            </a:r>
            <a:r>
              <a:rPr lang="en-US" altLang="zh-CN" sz="1400" b="1">
                <a:solidFill>
                  <a:srgbClr val="FF0000"/>
                </a:solidFill>
              </a:rPr>
              <a:t>A107040</a:t>
            </a:r>
            <a:r>
              <a:rPr lang="zh-CN" altLang="en-US" sz="1400" b="1">
                <a:solidFill>
                  <a:srgbClr val="FF0000"/>
                </a:solidFill>
              </a:rPr>
              <a:t>减免表取消了不用选择了</a:t>
            </a:r>
            <a:r>
              <a:rPr lang="en-US" altLang="zh-CN" sz="1400">
                <a:solidFill>
                  <a:schemeClr val="tx1"/>
                </a:solidFill>
              </a:rPr>
              <a:t>--</a:t>
            </a:r>
            <a:r>
              <a:rPr lang="zh-CN" altLang="en-US" sz="1400">
                <a:solidFill>
                  <a:schemeClr val="tx1"/>
                </a:solidFill>
              </a:rPr>
              <a:t>选择以后点击</a:t>
            </a:r>
            <a:r>
              <a:rPr lang="en-US" altLang="zh-CN" sz="1400">
                <a:solidFill>
                  <a:schemeClr val="tx1"/>
                </a:solidFill>
              </a:rPr>
              <a:t>“</a:t>
            </a:r>
            <a:r>
              <a:rPr lang="zh-CN" altLang="en-US" sz="1400">
                <a:solidFill>
                  <a:schemeClr val="tx1"/>
                </a:solidFill>
              </a:rPr>
              <a:t>下一步</a:t>
            </a:r>
            <a:r>
              <a:rPr lang="en-US" altLang="zh-CN" sz="1400">
                <a:solidFill>
                  <a:schemeClr val="tx1"/>
                </a:solidFill>
              </a:rPr>
              <a:t>”---</a:t>
            </a:r>
            <a:r>
              <a:rPr lang="zh-CN" altLang="en-US" sz="1400">
                <a:solidFill>
                  <a:schemeClr val="tx1"/>
                </a:solidFill>
              </a:rPr>
              <a:t>合计六份表单填写即可。</a:t>
            </a:r>
            <a:endParaRPr lang="en-US" sz="1400" b="1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140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1400">
                <a:solidFill>
                  <a:srgbClr val="000000"/>
                </a:solidFill>
              </a:rPr>
              <a:t>2</a:t>
            </a:r>
            <a:r>
              <a:rPr lang="zh-CN" altLang="en-US" sz="1400">
                <a:solidFill>
                  <a:srgbClr val="000000"/>
                </a:solidFill>
              </a:rPr>
              <a:t>、</a:t>
            </a:r>
            <a:r>
              <a:rPr lang="en-US" sz="1400">
                <a:solidFill>
                  <a:srgbClr val="000000"/>
                </a:solidFill>
              </a:rPr>
              <a:t>填写A100000</a:t>
            </a:r>
            <a:r>
              <a:rPr lang="zh-CN" altLang="en-US" sz="1400">
                <a:solidFill>
                  <a:srgbClr val="000000"/>
                </a:solidFill>
              </a:rPr>
              <a:t>企业所得税年度纳税申报主表：直接抄写利润表的本年累计数据</a:t>
            </a:r>
            <a:r>
              <a:rPr lang="en-US" altLang="zh-CN" sz="1400">
                <a:solidFill>
                  <a:srgbClr val="000000"/>
                </a:solidFill>
              </a:rPr>
              <a:t>---</a:t>
            </a:r>
            <a:r>
              <a:rPr lang="zh-CN" altLang="en-US" sz="1400">
                <a:solidFill>
                  <a:srgbClr val="000000"/>
                </a:solidFill>
              </a:rPr>
              <a:t>保存</a:t>
            </a:r>
            <a:endParaRPr lang="en-US" sz="1400">
              <a:solidFill>
                <a:srgbClr val="000000"/>
              </a:solidFill>
            </a:endParaRPr>
          </a:p>
          <a:p>
            <a:pPr marL="0" lvl="0" indent="0">
              <a:buNone/>
            </a:pPr>
            <a:endParaRPr lang="en-US" sz="1400">
              <a:solidFill>
                <a:srgbClr val="000000"/>
              </a:solidFill>
            </a:endParaRPr>
          </a:p>
          <a:p>
            <a:pPr marL="0" lvl="0" indent="0">
              <a:buNone/>
            </a:pPr>
            <a:r>
              <a:rPr lang="en-US" sz="1400">
                <a:solidFill>
                  <a:srgbClr val="000000"/>
                </a:solidFill>
              </a:rPr>
              <a:t>3</a:t>
            </a:r>
            <a:r>
              <a:rPr lang="zh-CN" altLang="en-US" sz="1400">
                <a:solidFill>
                  <a:srgbClr val="000000"/>
                </a:solidFill>
              </a:rPr>
              <a:t>、</a:t>
            </a:r>
            <a:r>
              <a:rPr lang="en-US" sz="1400">
                <a:solidFill>
                  <a:srgbClr val="000000"/>
                </a:solidFill>
              </a:rPr>
              <a:t>填写A105050</a:t>
            </a:r>
            <a:r>
              <a:rPr lang="zh-CN" altLang="en-US" sz="1400">
                <a:solidFill>
                  <a:srgbClr val="000000"/>
                </a:solidFill>
              </a:rPr>
              <a:t>职工薪酬支出及纳税调整明细表</a:t>
            </a:r>
            <a:endParaRPr lang="zh-CN" altLang="en-US" sz="1400">
              <a:solidFill>
                <a:srgbClr val="000000"/>
              </a:solidFill>
            </a:endParaRPr>
          </a:p>
          <a:p>
            <a:pPr marL="0" lvl="0" indent="0">
              <a:buNone/>
            </a:pPr>
            <a:r>
              <a:rPr lang="en-US" sz="1400">
                <a:solidFill>
                  <a:srgbClr val="000000"/>
                </a:solidFill>
              </a:rPr>
              <a:t>              工资总额：账载=实际发生=税收（注：等于个税申报工资数）</a:t>
            </a:r>
            <a:endParaRPr lang="en-US" sz="1400">
              <a:solidFill>
                <a:srgbClr val="000000"/>
              </a:solidFill>
            </a:endParaRPr>
          </a:p>
          <a:p>
            <a:pPr marL="457200" lvl="1" indent="0">
              <a:buNone/>
            </a:pPr>
            <a:r>
              <a:rPr lang="en-US" sz="1400">
                <a:solidFill>
                  <a:srgbClr val="000000"/>
                </a:solidFill>
              </a:rPr>
              <a:t>   福利：账载=实际发生，＜工资总额14%</a:t>
            </a:r>
            <a:endParaRPr lang="en-US" sz="1400">
              <a:solidFill>
                <a:srgbClr val="000000"/>
              </a:solidFill>
            </a:endParaRPr>
          </a:p>
          <a:p>
            <a:pPr marL="457200" lvl="1" indent="0">
              <a:buNone/>
            </a:pPr>
            <a:r>
              <a:rPr lang="en-US" sz="1400">
                <a:solidFill>
                  <a:srgbClr val="000000"/>
                </a:solidFill>
              </a:rPr>
              <a:t>   职工教育经费：账载=实际发生，＜工资总额0.08</a:t>
            </a:r>
            <a:endParaRPr lang="en-US" sz="1400">
              <a:solidFill>
                <a:srgbClr val="000000"/>
              </a:solidFill>
            </a:endParaRPr>
          </a:p>
          <a:p>
            <a:pPr marL="457200" lvl="1" indent="0">
              <a:buNone/>
            </a:pPr>
            <a:r>
              <a:rPr lang="en-US" sz="1400">
                <a:solidFill>
                  <a:srgbClr val="000000"/>
                </a:solidFill>
              </a:rPr>
              <a:t>  工会经费支出：账载=实际发生=税收</a:t>
            </a:r>
            <a:endParaRPr lang="en-US" sz="1400">
              <a:solidFill>
                <a:srgbClr val="000000"/>
              </a:solidFill>
            </a:endParaRPr>
          </a:p>
          <a:p>
            <a:pPr marL="457200" lvl="1" indent="0">
              <a:buNone/>
            </a:pPr>
            <a:r>
              <a:rPr lang="en-US" sz="1400">
                <a:solidFill>
                  <a:srgbClr val="000000"/>
                </a:solidFill>
              </a:rPr>
              <a:t>   社保：账载=实际发生=税收                  填好后---保存</a:t>
            </a:r>
            <a:endParaRPr lang="en-US" sz="1400">
              <a:solidFill>
                <a:srgbClr val="000000"/>
              </a:solidFill>
            </a:endParaRPr>
          </a:p>
          <a:p>
            <a:pPr marL="0" lvl="0" indent="0">
              <a:buNone/>
            </a:pPr>
            <a:r>
              <a:rPr lang="en-US" sz="1400">
                <a:solidFill>
                  <a:srgbClr val="000000"/>
                </a:solidFill>
              </a:rPr>
              <a:t>4</a:t>
            </a:r>
            <a:r>
              <a:rPr lang="zh-CN" altLang="en-US" sz="1400">
                <a:solidFill>
                  <a:srgbClr val="000000"/>
                </a:solidFill>
              </a:rPr>
              <a:t>、</a:t>
            </a:r>
            <a:r>
              <a:rPr lang="en-US" sz="1400">
                <a:solidFill>
                  <a:srgbClr val="000000"/>
                </a:solidFill>
              </a:rPr>
              <a:t>填写A105060</a:t>
            </a:r>
            <a:r>
              <a:rPr lang="zh-CN" altLang="en-US" sz="1400">
                <a:solidFill>
                  <a:srgbClr val="000000"/>
                </a:solidFill>
              </a:rPr>
              <a:t>广告费和业务宣传费等跨年度纳税调整明细表</a:t>
            </a:r>
            <a:endParaRPr lang="zh-CN" altLang="en-US" sz="1400">
              <a:solidFill>
                <a:srgbClr val="000000"/>
              </a:solidFill>
            </a:endParaRPr>
          </a:p>
          <a:p>
            <a:pPr marL="457200" lvl="1" indent="0">
              <a:buNone/>
            </a:pPr>
            <a:r>
              <a:rPr lang="en-US" sz="1400">
                <a:solidFill>
                  <a:srgbClr val="000000"/>
                </a:solidFill>
              </a:rPr>
              <a:t>   第1行填写本年发生数</a:t>
            </a:r>
            <a:endParaRPr lang="en-US" sz="1400">
              <a:solidFill>
                <a:srgbClr val="000000"/>
              </a:solidFill>
            </a:endParaRPr>
          </a:p>
          <a:p>
            <a:pPr marL="457200" lvl="1" indent="0">
              <a:buNone/>
            </a:pPr>
            <a:r>
              <a:rPr lang="en-US" sz="1400">
                <a:solidFill>
                  <a:srgbClr val="000000"/>
                </a:solidFill>
              </a:rPr>
              <a:t>   第4行填写全年收入数     注意：＜收入15%，多的以后年度扣除   </a:t>
            </a:r>
            <a:r>
              <a:rPr lang="zh-CN" altLang="en-US" sz="1400">
                <a:solidFill>
                  <a:srgbClr val="000000"/>
                </a:solidFill>
              </a:rPr>
              <a:t>填好后</a:t>
            </a:r>
            <a:r>
              <a:rPr lang="en-US" altLang="zh-CN" sz="1400">
                <a:solidFill>
                  <a:srgbClr val="000000"/>
                </a:solidFill>
              </a:rPr>
              <a:t>---</a:t>
            </a:r>
            <a:r>
              <a:rPr lang="en-US" sz="1400">
                <a:solidFill>
                  <a:srgbClr val="000000"/>
                </a:solidFill>
              </a:rPr>
              <a:t>保存</a:t>
            </a:r>
            <a:endParaRPr lang="en-US" sz="1400">
              <a:solidFill>
                <a:srgbClr val="000000"/>
              </a:solidFill>
            </a:endParaRPr>
          </a:p>
          <a:p>
            <a:pPr marL="0" lvl="0" indent="0">
              <a:buNone/>
            </a:pPr>
            <a:r>
              <a:rPr lang="en-US" sz="1400">
                <a:solidFill>
                  <a:srgbClr val="000000"/>
                </a:solidFill>
              </a:rPr>
              <a:t>5</a:t>
            </a:r>
            <a:r>
              <a:rPr lang="zh-CN" altLang="en-US" sz="1400">
                <a:solidFill>
                  <a:srgbClr val="000000"/>
                </a:solidFill>
              </a:rPr>
              <a:t>、</a:t>
            </a:r>
            <a:r>
              <a:rPr lang="en-US" sz="1400">
                <a:solidFill>
                  <a:srgbClr val="000000"/>
                </a:solidFill>
              </a:rPr>
              <a:t>填写A105080</a:t>
            </a:r>
            <a:r>
              <a:rPr lang="zh-CN" altLang="en-US" sz="1400">
                <a:solidFill>
                  <a:srgbClr val="000000"/>
                </a:solidFill>
              </a:rPr>
              <a:t>资产折旧、摊销及纳税调整明细表</a:t>
            </a:r>
            <a:endParaRPr lang="zh-CN" altLang="en-US" sz="1400">
              <a:solidFill>
                <a:srgbClr val="000000"/>
              </a:solidFill>
            </a:endParaRPr>
          </a:p>
          <a:p>
            <a:pPr marL="0" lvl="0" indent="0">
              <a:buNone/>
            </a:pPr>
            <a:r>
              <a:rPr lang="zh-CN" altLang="en-US" sz="1400">
                <a:solidFill>
                  <a:srgbClr val="000000"/>
                </a:solidFill>
              </a:rPr>
              <a:t> </a:t>
            </a:r>
            <a:r>
              <a:rPr lang="en-US" altLang="zh-CN" sz="1400">
                <a:solidFill>
                  <a:srgbClr val="000000"/>
                </a:solidFill>
              </a:rPr>
              <a:t>             </a:t>
            </a:r>
            <a:r>
              <a:rPr lang="en-US" sz="1400">
                <a:solidFill>
                  <a:srgbClr val="000000"/>
                </a:solidFill>
              </a:rPr>
              <a:t>资产原值=资产计税基础（1=4）</a:t>
            </a:r>
            <a:endParaRPr lang="en-US" sz="1400">
              <a:solidFill>
                <a:srgbClr val="000000"/>
              </a:solidFill>
            </a:endParaRPr>
          </a:p>
          <a:p>
            <a:pPr marL="457200" lvl="1" indent="0">
              <a:buNone/>
            </a:pPr>
            <a:r>
              <a:rPr lang="en-US" sz="1400">
                <a:solidFill>
                  <a:srgbClr val="000000"/>
                </a:solidFill>
              </a:rPr>
              <a:t>  本年折旧、摊销额=税收折旧、摊销额（2=5）---</a:t>
            </a:r>
            <a:r>
              <a:rPr lang="zh-CN" altLang="en-US" sz="1400">
                <a:solidFill>
                  <a:srgbClr val="000000"/>
                </a:solidFill>
              </a:rPr>
              <a:t>账面累计折旧期末数据减期初数据</a:t>
            </a:r>
            <a:endParaRPr lang="en-US" sz="1400">
              <a:solidFill>
                <a:srgbClr val="000000"/>
              </a:solidFill>
            </a:endParaRPr>
          </a:p>
          <a:p>
            <a:pPr marL="457200" lvl="1" indent="0">
              <a:buNone/>
            </a:pPr>
            <a:r>
              <a:rPr lang="en-US" sz="1400">
                <a:solidFill>
                  <a:srgbClr val="000000"/>
                </a:solidFill>
              </a:rPr>
              <a:t>  累计折旧、摊销额=累计折旧、摊销额（3=8）---</a:t>
            </a:r>
            <a:r>
              <a:rPr lang="zh-CN" altLang="en-US" sz="1400">
                <a:solidFill>
                  <a:srgbClr val="000000"/>
                </a:solidFill>
              </a:rPr>
              <a:t>账面累计折旧期末贷方金额</a:t>
            </a:r>
            <a:endParaRPr lang="zh-CN" altLang="en-US" sz="14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>
                <a:highlight>
                  <a:srgbClr val="FFFF00"/>
                </a:highlight>
                <a:sym typeface="+mn-ea"/>
              </a:rPr>
              <a:t>四、</a:t>
            </a:r>
            <a:r>
              <a:rPr lang="en-US" b="1">
                <a:highlight>
                  <a:srgbClr val="FFFF00"/>
                </a:highlight>
                <a:sym typeface="+mn-ea"/>
              </a:rPr>
              <a:t>填写“汇算清缴”年报表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690" y="1276985"/>
            <a:ext cx="8500110" cy="4849495"/>
          </a:xfrm>
        </p:spPr>
        <p:txBody>
          <a:bodyPr/>
          <a:lstStyle/>
          <a:p>
            <a:pPr marL="0" lvl="0" indent="0">
              <a:buNone/>
            </a:pPr>
            <a:endParaRPr lang="en-US" sz="1400">
              <a:solidFill>
                <a:srgbClr val="000000"/>
              </a:solidFill>
            </a:endParaRPr>
          </a:p>
          <a:p>
            <a:pPr marL="0" lvl="0" indent="0">
              <a:buNone/>
            </a:pPr>
            <a:r>
              <a:rPr lang="en-US" sz="1400">
                <a:solidFill>
                  <a:srgbClr val="000000"/>
                </a:solidFill>
              </a:rPr>
              <a:t>6</a:t>
            </a:r>
            <a:r>
              <a:rPr lang="zh-CN" altLang="en-US" sz="1400">
                <a:solidFill>
                  <a:srgbClr val="000000"/>
                </a:solidFill>
              </a:rPr>
              <a:t>、</a:t>
            </a:r>
            <a:r>
              <a:rPr lang="en-US" sz="1400">
                <a:solidFill>
                  <a:srgbClr val="000000"/>
                </a:solidFill>
              </a:rPr>
              <a:t>填写A105000</a:t>
            </a:r>
            <a:r>
              <a:rPr lang="zh-CN" altLang="en-US" sz="1400">
                <a:solidFill>
                  <a:srgbClr val="000000"/>
                </a:solidFill>
              </a:rPr>
              <a:t>纳税调整项目明细表</a:t>
            </a:r>
            <a:endParaRPr lang="zh-CN" altLang="en-US" sz="1400">
              <a:solidFill>
                <a:srgbClr val="000000"/>
              </a:solidFill>
            </a:endParaRPr>
          </a:p>
          <a:p>
            <a:pPr marL="457200" lvl="1" indent="0">
              <a:buNone/>
            </a:pPr>
            <a:r>
              <a:rPr lang="en-US" sz="1400">
                <a:solidFill>
                  <a:srgbClr val="000000"/>
                </a:solidFill>
              </a:rPr>
              <a:t>   业务招待费：账载金额</a:t>
            </a:r>
            <a:r>
              <a:rPr lang="zh-CN" altLang="en-US" sz="1400">
                <a:solidFill>
                  <a:srgbClr val="000000"/>
                </a:solidFill>
              </a:rPr>
              <a:t>直接填写</a:t>
            </a:r>
            <a:r>
              <a:rPr lang="en-US" altLang="zh-CN" sz="1400">
                <a:solidFill>
                  <a:srgbClr val="000000"/>
                </a:solidFill>
              </a:rPr>
              <a:t>------</a:t>
            </a:r>
            <a:r>
              <a:rPr lang="en-US" sz="1400">
                <a:solidFill>
                  <a:srgbClr val="000000"/>
                </a:solidFill>
              </a:rPr>
              <a:t>收入0.5%</a:t>
            </a:r>
            <a:r>
              <a:rPr lang="zh-CN" altLang="en-US" sz="1400">
                <a:solidFill>
                  <a:srgbClr val="000000"/>
                </a:solidFill>
              </a:rPr>
              <a:t>或发生额</a:t>
            </a:r>
            <a:r>
              <a:rPr lang="en-US" altLang="zh-CN" sz="1400">
                <a:solidFill>
                  <a:srgbClr val="000000"/>
                </a:solidFill>
              </a:rPr>
              <a:t>*60%</a:t>
            </a:r>
            <a:r>
              <a:rPr lang="zh-CN" altLang="en-US" sz="1400">
                <a:solidFill>
                  <a:srgbClr val="000000"/>
                </a:solidFill>
                <a:sym typeface="+mn-ea"/>
              </a:rPr>
              <a:t>取小数税前扣除扣除</a:t>
            </a:r>
            <a:endParaRPr lang="en-US" sz="1400">
              <a:solidFill>
                <a:srgbClr val="000000"/>
              </a:solidFill>
            </a:endParaRPr>
          </a:p>
          <a:p>
            <a:pPr marL="457200" lvl="1" indent="0">
              <a:buNone/>
            </a:pPr>
            <a:r>
              <a:rPr lang="en-US" sz="1400">
                <a:solidFill>
                  <a:srgbClr val="000000"/>
                </a:solidFill>
              </a:rPr>
              <a:t>   利息支出：账载金额=税收金额</a:t>
            </a:r>
            <a:endParaRPr lang="en-US" sz="1400">
              <a:solidFill>
                <a:srgbClr val="000000"/>
              </a:solidFill>
            </a:endParaRPr>
          </a:p>
          <a:p>
            <a:pPr marL="457200" lvl="1" indent="0">
              <a:buNone/>
            </a:pPr>
            <a:r>
              <a:rPr lang="en-US" sz="1400">
                <a:solidFill>
                  <a:srgbClr val="000000"/>
                </a:solidFill>
              </a:rPr>
              <a:t>   税收滞纳金+罚款：账载金额（不允许税前扣除）</a:t>
            </a:r>
            <a:endParaRPr lang="en-US" sz="1400">
              <a:solidFill>
                <a:srgbClr val="000000"/>
              </a:solidFill>
            </a:endParaRPr>
          </a:p>
          <a:p>
            <a:pPr marL="457200" lvl="1" indent="0">
              <a:buNone/>
            </a:pPr>
            <a:r>
              <a:rPr lang="en-US" sz="1400">
                <a:solidFill>
                  <a:srgbClr val="000000"/>
                </a:solidFill>
              </a:rPr>
              <a:t>   佣金手续费：账载金额=税收金额----保存</a:t>
            </a:r>
            <a:endParaRPr lang="en-US" sz="1400">
              <a:solidFill>
                <a:srgbClr val="000000"/>
              </a:solidFill>
            </a:endParaRPr>
          </a:p>
          <a:p>
            <a:pPr marL="0" lvl="0" indent="0">
              <a:buNone/>
            </a:pPr>
            <a:r>
              <a:rPr lang="en-US" sz="1400">
                <a:solidFill>
                  <a:srgbClr val="000000"/>
                </a:solidFill>
              </a:rPr>
              <a:t>7</a:t>
            </a:r>
            <a:r>
              <a:rPr lang="zh-CN" altLang="en-US" sz="1400">
                <a:solidFill>
                  <a:srgbClr val="000000"/>
                </a:solidFill>
              </a:rPr>
              <a:t>、</a:t>
            </a:r>
            <a:r>
              <a:rPr lang="en-US" sz="1400">
                <a:solidFill>
                  <a:srgbClr val="000000"/>
                </a:solidFill>
              </a:rPr>
              <a:t>回到A100000表（A类表）-----保存</a:t>
            </a:r>
            <a:endParaRPr lang="en-US" sz="1400">
              <a:solidFill>
                <a:srgbClr val="000000"/>
              </a:solidFill>
            </a:endParaRPr>
          </a:p>
          <a:p>
            <a:pPr marL="0" lvl="0" indent="0">
              <a:buNone/>
            </a:pPr>
            <a:endParaRPr lang="en-US" sz="1400">
              <a:solidFill>
                <a:srgbClr val="000000"/>
              </a:solidFill>
            </a:endParaRPr>
          </a:p>
          <a:p>
            <a:pPr marL="0" lvl="0" indent="0">
              <a:buNone/>
            </a:pPr>
            <a:r>
              <a:rPr lang="en-US" sz="1400">
                <a:solidFill>
                  <a:srgbClr val="000000"/>
                </a:solidFill>
              </a:rPr>
              <a:t>8</a:t>
            </a:r>
            <a:r>
              <a:rPr lang="zh-CN" altLang="en-US" sz="1400">
                <a:solidFill>
                  <a:srgbClr val="000000"/>
                </a:solidFill>
              </a:rPr>
              <a:t>、</a:t>
            </a:r>
            <a:r>
              <a:rPr lang="en-US" sz="1400">
                <a:solidFill>
                  <a:srgbClr val="000000"/>
                </a:solidFill>
              </a:rPr>
              <a:t>填写A106000</a:t>
            </a:r>
            <a:r>
              <a:rPr lang="zh-CN" altLang="en-US" sz="1400">
                <a:solidFill>
                  <a:srgbClr val="000000"/>
                </a:solidFill>
              </a:rPr>
              <a:t>企业所得税弥补亏损明细表</a:t>
            </a:r>
            <a:r>
              <a:rPr lang="en-US" altLang="zh-CN" sz="1400">
                <a:solidFill>
                  <a:srgbClr val="000000"/>
                </a:solidFill>
              </a:rPr>
              <a:t>----</a:t>
            </a:r>
            <a:r>
              <a:rPr lang="zh-CN" altLang="en-US" sz="1400">
                <a:solidFill>
                  <a:srgbClr val="000000"/>
                </a:solidFill>
              </a:rPr>
              <a:t>保存</a:t>
            </a:r>
            <a:endParaRPr lang="zh-CN" altLang="en-US" sz="1400">
              <a:solidFill>
                <a:srgbClr val="000000"/>
              </a:solidFill>
            </a:endParaRPr>
          </a:p>
          <a:p>
            <a:pPr marL="0" lvl="0" indent="0">
              <a:buNone/>
            </a:pPr>
            <a:endParaRPr lang="en-US" sz="1400">
              <a:solidFill>
                <a:srgbClr val="000000"/>
              </a:solidFill>
            </a:endParaRPr>
          </a:p>
          <a:p>
            <a:pPr marL="0" lvl="0" indent="0">
              <a:buNone/>
            </a:pPr>
            <a:r>
              <a:rPr lang="en-US" sz="1400">
                <a:solidFill>
                  <a:srgbClr val="000000"/>
                </a:solidFill>
              </a:rPr>
              <a:t>9</a:t>
            </a:r>
            <a:r>
              <a:rPr lang="zh-CN" altLang="en-US" sz="1400">
                <a:solidFill>
                  <a:srgbClr val="000000"/>
                </a:solidFill>
              </a:rPr>
              <a:t>、</a:t>
            </a:r>
            <a:r>
              <a:rPr lang="en-US" sz="1400">
                <a:solidFill>
                  <a:srgbClr val="000000"/>
                </a:solidFill>
                <a:sym typeface="+mn-ea"/>
              </a:rPr>
              <a:t>回到A100000表（A类表）-----保存</a:t>
            </a:r>
            <a:endParaRPr lang="en-US" sz="1400">
              <a:solidFill>
                <a:srgbClr val="000000"/>
              </a:solidFill>
            </a:endParaRPr>
          </a:p>
          <a:p>
            <a:pPr marL="0" lvl="0" indent="0">
              <a:buNone/>
            </a:pPr>
            <a:endParaRPr lang="en-US" sz="14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1782</Words>
  <Application>WPS 演示</Application>
  <PresentationFormat>On-screen Show (4:3)</PresentationFormat>
  <Paragraphs>76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3" baseType="lpstr">
      <vt:lpstr>Arial</vt:lpstr>
      <vt:lpstr>宋体</vt:lpstr>
      <vt:lpstr>Wingdings</vt:lpstr>
      <vt:lpstr>Calibri</vt:lpstr>
      <vt:lpstr>微软雅黑</vt:lpstr>
      <vt:lpstr>Arial Unicode MS</vt:lpstr>
      <vt:lpstr>Office Theme</vt:lpstr>
      <vt:lpstr>汇算清缴思维导图</vt:lpstr>
      <vt:lpstr>1.核对三收一致</vt:lpstr>
      <vt:lpstr>2.核对两表一致</vt:lpstr>
      <vt:lpstr>3.抄写账上基本数据</vt:lpstr>
      <vt:lpstr>4.填写“汇算清缴”年报表</vt:lpstr>
      <vt:lpstr>4.填写“汇算清缴”年报表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-W</cp:lastModifiedBy>
  <cp:revision>46</cp:revision>
  <dcterms:created xsi:type="dcterms:W3CDTF">2006-08-16T00:00:00Z</dcterms:created>
  <dcterms:modified xsi:type="dcterms:W3CDTF">2025-04-20T10:04:42Z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0238C38FD1E345FB8E3031E5FB55EF9F_13</vt:lpwstr>
  </property>
  <property fmtid="{D5CDD505-2E9C-101B-9397-08002B2CF9AE}" pid="3" name="KSOProductBuildVer">
    <vt:lpwstr>2052-12.1.0.20784</vt:lpwstr>
  </property>
</Properties>
</file>