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60" r:id="rId5"/>
    <p:sldId id="261" r:id="rId6"/>
    <p:sldId id="262" r:id="rId7"/>
    <p:sldId id="259" r:id="rId8"/>
    <p:sldId id="264" r:id="rId9"/>
    <p:sldId id="265" r:id="rId10"/>
    <p:sldId id="266" r:id="rId11"/>
    <p:sldId id="272" r:id="rId12"/>
    <p:sldId id="273" r:id="rId13"/>
    <p:sldId id="274" r:id="rId14"/>
    <p:sldId id="275" r:id="rId15"/>
    <p:sldId id="267" r:id="rId16"/>
    <p:sldId id="268"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标题和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62.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65.xml"/><Relationship Id="rId3" Type="http://schemas.openxmlformats.org/officeDocument/2006/relationships/image" Target="../media/image1.png"/><Relationship Id="rId2" Type="http://schemas.openxmlformats.org/officeDocument/2006/relationships/tags" Target="../tags/tag64.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7.xml"/><Relationship Id="rId1" Type="http://schemas.openxmlformats.org/officeDocument/2006/relationships/tags" Target="../tags/tag76.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8.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8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8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8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6.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8.xml"/><Relationship Id="rId1" Type="http://schemas.openxmlformats.org/officeDocument/2006/relationships/tags" Target="../tags/tag6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9.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1.xml"/><Relationship Id="rId1" Type="http://schemas.openxmlformats.org/officeDocument/2006/relationships/tags" Target="../tags/tag70.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3.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4.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p:txBody>
          <a:bodyPr/>
          <a:p>
            <a:endParaRPr lang="zh-CN" altLang="zh-CN"/>
          </a:p>
        </p:txBody>
      </p:sp>
      <p:sp>
        <p:nvSpPr>
          <p:cNvPr id="3" name="副标题 2"/>
          <p:cNvSpPr>
            <a:spLocks noGrp="1"/>
          </p:cNvSpPr>
          <p:nvPr>
            <p:ph type="subTitle" idx="1"/>
            <p:custDataLst>
              <p:tags r:id="rId2"/>
            </p:custDataLst>
          </p:nvPr>
        </p:nvSpPr>
        <p:spPr/>
        <p:txBody>
          <a:bodyPr/>
          <a:p>
            <a:endParaRPr lang="zh-CN" altLang="en-US"/>
          </a:p>
        </p:txBody>
      </p:sp>
      <p:pic>
        <p:nvPicPr>
          <p:cNvPr id="4" name="图片 3" descr="WPS图片(1)"/>
          <p:cNvPicPr>
            <a:picLocks noChangeAspect="1"/>
          </p:cNvPicPr>
          <p:nvPr/>
        </p:nvPicPr>
        <p:blipFill>
          <a:blip r:embed="rId3"/>
          <a:stretch>
            <a:fillRect/>
          </a:stretch>
        </p:blipFill>
        <p:spPr>
          <a:xfrm>
            <a:off x="258445" y="0"/>
            <a:ext cx="11675110" cy="6858000"/>
          </a:xfrm>
          <a:prstGeom prst="rect">
            <a:avLst/>
          </a:prstGeom>
        </p:spPr>
      </p:pic>
      <p:sp>
        <p:nvSpPr>
          <p:cNvPr id="5" name="文本框 4"/>
          <p:cNvSpPr txBox="1"/>
          <p:nvPr/>
        </p:nvSpPr>
        <p:spPr>
          <a:xfrm>
            <a:off x="6750685" y="3120390"/>
            <a:ext cx="4897755" cy="1153795"/>
          </a:xfrm>
          <a:prstGeom prst="rect">
            <a:avLst/>
          </a:prstGeom>
          <a:noFill/>
        </p:spPr>
        <p:txBody>
          <a:bodyPr wrap="square" rtlCol="0">
            <a:noAutofit/>
          </a:bodyPr>
          <a:p>
            <a:r>
              <a:rPr lang="zh-CN" altLang="en-US">
                <a:solidFill>
                  <a:srgbClr val="FF0000"/>
                </a:solidFill>
                <a:sym typeface="+mn-ea"/>
              </a:rPr>
              <a:t>原版企业所得税填写：资产总额、人数、营业收入、营业成本、利润总额既可</a:t>
            </a:r>
            <a:endParaRPr lang="zh-CN" altLang="en-US">
              <a:solidFill>
                <a:srgbClr val="FF0000"/>
              </a:solidFill>
            </a:endParaRPr>
          </a:p>
          <a:p>
            <a:endParaRPr lang="zh-CN" altLang="en-US">
              <a:solidFill>
                <a:srgbClr val="FF0000"/>
              </a:solidFill>
            </a:endParaRPr>
          </a:p>
        </p:txBody>
      </p:sp>
    </p:spTree>
    <p:custDataLst>
      <p:tags r:id="rId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72465" y="1303020"/>
            <a:ext cx="5080000" cy="331470"/>
          </a:xfrm>
          <a:prstGeom prst="rect">
            <a:avLst/>
          </a:prstGeom>
        </p:spPr>
        <p:txBody>
          <a:bodyPr>
            <a:spAutoFit/>
          </a:bodyPr>
          <a:p>
            <a:pPr marL="0" indent="0" algn="just">
              <a:lnSpc>
                <a:spcPts val="1875"/>
              </a:lnSpc>
              <a:spcBef>
                <a:spcPts val="1500"/>
              </a:spcBef>
              <a:spcAft>
                <a:spcPct val="0"/>
              </a:spcAft>
            </a:pPr>
            <a:r>
              <a:rPr lang="en-US" altLang="zh-CN" sz="1600" b="0" i="0">
                <a:solidFill>
                  <a:srgbClr val="333333"/>
                </a:solidFill>
                <a:latin typeface="宋体" panose="02010600030101010101" pitchFamily="2" charset="-122"/>
                <a:ea typeface="宋体" panose="02010600030101010101" pitchFamily="2" charset="-122"/>
              </a:rPr>
              <a:t>1.A</a:t>
            </a:r>
            <a:r>
              <a:rPr lang="zh-CN" altLang="en-US" sz="1600" b="0" i="0">
                <a:solidFill>
                  <a:srgbClr val="333333"/>
                </a:solidFill>
                <a:latin typeface="宋体" panose="02010600030101010101" pitchFamily="2" charset="-122"/>
                <a:ea typeface="宋体" panose="02010600030101010101" pitchFamily="2" charset="-122"/>
              </a:rPr>
              <a:t>公司各季度税款计算</a:t>
            </a:r>
            <a:endParaRPr lang="zh-CN" altLang="en-US" sz="1600" b="0" i="0">
              <a:solidFill>
                <a:srgbClr val="333333"/>
              </a:solidFill>
              <a:latin typeface="宋体" panose="02010600030101010101" pitchFamily="2" charset="-122"/>
              <a:ea typeface="宋体" panose="02010600030101010101" pitchFamily="2" charset="-122"/>
            </a:endParaRPr>
          </a:p>
        </p:txBody>
      </p:sp>
      <p:graphicFrame>
        <p:nvGraphicFramePr>
          <p:cNvPr id="3" name="表格 2"/>
          <p:cNvGraphicFramePr/>
          <p:nvPr>
            <p:custDataLst>
              <p:tags r:id="rId1"/>
            </p:custDataLst>
          </p:nvPr>
        </p:nvGraphicFramePr>
        <p:xfrm>
          <a:off x="672465" y="1634490"/>
          <a:ext cx="10521950" cy="2819400"/>
        </p:xfrm>
        <a:graphic>
          <a:graphicData uri="http://schemas.openxmlformats.org/drawingml/2006/table">
            <a:tbl>
              <a:tblPr/>
              <a:tblGrid>
                <a:gridCol w="2104390"/>
                <a:gridCol w="2104390"/>
                <a:gridCol w="2104390"/>
                <a:gridCol w="2104390"/>
                <a:gridCol w="2104390"/>
              </a:tblGrid>
              <a:tr h="352425">
                <a:tc>
                  <a:txBody>
                    <a:bodyPr/>
                    <a:p>
                      <a:pPr marL="0" indent="0" algn="ctr" fontAlgn="ctr">
                        <a:lnSpc>
                          <a:spcPts val="1875"/>
                        </a:lnSpc>
                        <a:spcBef>
                          <a:spcPct val="0"/>
                        </a:spcBef>
                        <a:spcAft>
                          <a:spcPct val="0"/>
                        </a:spcAft>
                      </a:pPr>
                      <a:r>
                        <a:rPr lang="zh-CN" altLang="en-US" sz="1200" b="0" i="0">
                          <a:solidFill>
                            <a:srgbClr val="333333"/>
                          </a:solidFill>
                          <a:latin typeface="微软雅黑" panose="020B0503020204020204" charset="-122"/>
                          <a:ea typeface="微软雅黑" panose="020B0503020204020204" charset="-122"/>
                        </a:rPr>
                        <a:t>税款计算</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zh-CN" altLang="en-US" sz="1200" b="0" i="0">
                          <a:solidFill>
                            <a:srgbClr val="333333"/>
                          </a:solidFill>
                          <a:latin typeface="微软雅黑" panose="020B0503020204020204" charset="-122"/>
                          <a:ea typeface="微软雅黑" panose="020B0503020204020204" charset="-122"/>
                        </a:rPr>
                        <a:t>第</a:t>
                      </a:r>
                      <a:r>
                        <a:rPr lang="en-US" altLang="zh-CN" sz="1200" b="0" i="0">
                          <a:solidFill>
                            <a:srgbClr val="333333"/>
                          </a:solidFill>
                          <a:latin typeface="微软雅黑" panose="020B0503020204020204" charset="-122"/>
                          <a:ea typeface="微软雅黑" panose="020B0503020204020204" charset="-122"/>
                        </a:rPr>
                        <a:t>1</a:t>
                      </a:r>
                      <a:r>
                        <a:rPr lang="zh-CN" altLang="en-US" sz="1200" b="0" i="0">
                          <a:solidFill>
                            <a:srgbClr val="333333"/>
                          </a:solidFill>
                          <a:latin typeface="微软雅黑" panose="020B0503020204020204" charset="-122"/>
                          <a:ea typeface="微软雅黑" panose="020B0503020204020204" charset="-122"/>
                        </a:rPr>
                        <a:t>季度</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a:lnSpc>
                          <a:spcPts val="1875"/>
                        </a:lnSpc>
                        <a:spcBef>
                          <a:spcPct val="0"/>
                        </a:spcBef>
                        <a:spcAft>
                          <a:spcPct val="0"/>
                        </a:spcAft>
                      </a:pPr>
                      <a:r>
                        <a:rPr lang="zh-CN" altLang="en-US" sz="1200" b="0" i="0">
                          <a:solidFill>
                            <a:srgbClr val="333333"/>
                          </a:solidFill>
                          <a:latin typeface="微软雅黑" panose="020B0503020204020204" charset="-122"/>
                          <a:ea typeface="微软雅黑" panose="020B0503020204020204" charset="-122"/>
                        </a:rPr>
                        <a:t>第</a:t>
                      </a:r>
                      <a:r>
                        <a:rPr lang="en-US" altLang="zh-CN" sz="1200" b="0" i="0">
                          <a:solidFill>
                            <a:srgbClr val="333333"/>
                          </a:solidFill>
                          <a:latin typeface="微软雅黑" panose="020B0503020204020204" charset="-122"/>
                          <a:ea typeface="微软雅黑" panose="020B0503020204020204" charset="-122"/>
                        </a:rPr>
                        <a:t>2</a:t>
                      </a:r>
                      <a:r>
                        <a:rPr lang="zh-CN" altLang="en-US" sz="1200" b="0" i="0">
                          <a:solidFill>
                            <a:srgbClr val="333333"/>
                          </a:solidFill>
                          <a:latin typeface="微软雅黑" panose="020B0503020204020204" charset="-122"/>
                          <a:ea typeface="微软雅黑" panose="020B0503020204020204" charset="-122"/>
                        </a:rPr>
                        <a:t>季度</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a:lnSpc>
                          <a:spcPts val="1875"/>
                        </a:lnSpc>
                        <a:spcBef>
                          <a:spcPct val="0"/>
                        </a:spcBef>
                        <a:spcAft>
                          <a:spcPct val="0"/>
                        </a:spcAft>
                      </a:pPr>
                      <a:r>
                        <a:rPr lang="zh-CN" altLang="en-US" sz="1200" b="0" i="0">
                          <a:solidFill>
                            <a:srgbClr val="333333"/>
                          </a:solidFill>
                          <a:latin typeface="微软雅黑" panose="020B0503020204020204" charset="-122"/>
                          <a:ea typeface="微软雅黑" panose="020B0503020204020204" charset="-122"/>
                        </a:rPr>
                        <a:t>第</a:t>
                      </a:r>
                      <a:r>
                        <a:rPr lang="en-US" altLang="zh-CN" sz="1200" b="0" i="0">
                          <a:solidFill>
                            <a:srgbClr val="333333"/>
                          </a:solidFill>
                          <a:latin typeface="微软雅黑" panose="020B0503020204020204" charset="-122"/>
                          <a:ea typeface="微软雅黑" panose="020B0503020204020204" charset="-122"/>
                        </a:rPr>
                        <a:t>3</a:t>
                      </a:r>
                      <a:r>
                        <a:rPr lang="zh-CN" altLang="en-US" sz="1200" b="0" i="0">
                          <a:solidFill>
                            <a:srgbClr val="333333"/>
                          </a:solidFill>
                          <a:latin typeface="微软雅黑" panose="020B0503020204020204" charset="-122"/>
                          <a:ea typeface="微软雅黑" panose="020B0503020204020204" charset="-122"/>
                        </a:rPr>
                        <a:t>季度</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zh-CN" altLang="en-US" sz="1200" b="0" i="0">
                          <a:solidFill>
                            <a:srgbClr val="333333"/>
                          </a:solidFill>
                          <a:latin typeface="微软雅黑" panose="020B0503020204020204" charset="-122"/>
                          <a:ea typeface="微软雅黑" panose="020B0503020204020204" charset="-122"/>
                        </a:rPr>
                        <a:t>第</a:t>
                      </a:r>
                      <a:r>
                        <a:rPr lang="en-US" altLang="zh-CN" sz="1200" b="0" i="0">
                          <a:solidFill>
                            <a:srgbClr val="333333"/>
                          </a:solidFill>
                          <a:latin typeface="微软雅黑" panose="020B0503020204020204" charset="-122"/>
                          <a:ea typeface="微软雅黑" panose="020B0503020204020204" charset="-122"/>
                        </a:rPr>
                        <a:t>4</a:t>
                      </a:r>
                      <a:r>
                        <a:rPr lang="zh-CN" altLang="en-US" sz="1200" b="0" i="0">
                          <a:solidFill>
                            <a:srgbClr val="333333"/>
                          </a:solidFill>
                          <a:latin typeface="微软雅黑" panose="020B0503020204020204" charset="-122"/>
                          <a:ea typeface="微软雅黑" panose="020B0503020204020204" charset="-122"/>
                        </a:rPr>
                        <a:t>季度</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r>
              <a:tr h="352425">
                <a:tc>
                  <a:txBody>
                    <a:bodyPr/>
                    <a:p>
                      <a:pPr marL="0" indent="0" algn="ctr" fontAlgn="ctr">
                        <a:lnSpc>
                          <a:spcPts val="1875"/>
                        </a:lnSpc>
                        <a:spcBef>
                          <a:spcPct val="0"/>
                        </a:spcBef>
                        <a:spcAft>
                          <a:spcPct val="0"/>
                        </a:spcAft>
                      </a:pPr>
                      <a:r>
                        <a:rPr lang="zh-CN" altLang="en-US" sz="1200" b="0" i="0">
                          <a:solidFill>
                            <a:srgbClr val="333333"/>
                          </a:solidFill>
                          <a:latin typeface="微软雅黑" panose="020B0503020204020204" charset="-122"/>
                          <a:ea typeface="微软雅黑" panose="020B0503020204020204" charset="-122"/>
                        </a:rPr>
                        <a:t>实际利润额</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400</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700</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1300</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1200</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r>
              <a:tr h="352425">
                <a:tc>
                  <a:txBody>
                    <a:bodyPr/>
                    <a:p>
                      <a:pPr marL="0" indent="0" algn="ctr" fontAlgn="ctr">
                        <a:lnSpc>
                          <a:spcPts val="1875"/>
                        </a:lnSpc>
                        <a:spcBef>
                          <a:spcPct val="0"/>
                        </a:spcBef>
                        <a:spcAft>
                          <a:spcPct val="0"/>
                        </a:spcAft>
                      </a:pPr>
                      <a:r>
                        <a:rPr lang="zh-CN" altLang="en-US" sz="1200" b="0" i="0">
                          <a:solidFill>
                            <a:srgbClr val="333333"/>
                          </a:solidFill>
                          <a:latin typeface="微软雅黑" panose="020B0503020204020204" charset="-122"/>
                          <a:ea typeface="微软雅黑" panose="020B0503020204020204" charset="-122"/>
                        </a:rPr>
                        <a:t>应纳所得税额</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100</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175</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325</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300</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r>
              <a:tr h="352425">
                <a:tc>
                  <a:txBody>
                    <a:bodyPr/>
                    <a:p>
                      <a:pPr marL="0" indent="0" algn="ctr" fontAlgn="ctr">
                        <a:lnSpc>
                          <a:spcPts val="1875"/>
                        </a:lnSpc>
                        <a:spcBef>
                          <a:spcPct val="0"/>
                        </a:spcBef>
                        <a:spcAft>
                          <a:spcPct val="0"/>
                        </a:spcAft>
                      </a:pPr>
                      <a:r>
                        <a:rPr lang="zh-CN" altLang="en-US" sz="1200" b="0" i="0">
                          <a:solidFill>
                            <a:srgbClr val="333333"/>
                          </a:solidFill>
                          <a:latin typeface="微软雅黑" panose="020B0503020204020204" charset="-122"/>
                          <a:ea typeface="微软雅黑" panose="020B0503020204020204" charset="-122"/>
                        </a:rPr>
                        <a:t>本年实际已缴纳所得税额</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100</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175</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325</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r>
              <a:tr h="352425">
                <a:tc>
                  <a:txBody>
                    <a:bodyPr/>
                    <a:p>
                      <a:pPr marL="0" indent="0" algn="ctr" fontAlgn="ctr">
                        <a:lnSpc>
                          <a:spcPts val="1875"/>
                        </a:lnSpc>
                        <a:spcBef>
                          <a:spcPct val="0"/>
                        </a:spcBef>
                        <a:spcAft>
                          <a:spcPct val="0"/>
                        </a:spcAft>
                      </a:pPr>
                      <a:r>
                        <a:rPr lang="zh-CN" altLang="en-US" sz="1200" b="0" i="0">
                          <a:solidFill>
                            <a:srgbClr val="333333"/>
                          </a:solidFill>
                          <a:latin typeface="微软雅黑" panose="020B0503020204020204" charset="-122"/>
                          <a:ea typeface="微软雅黑" panose="020B0503020204020204" charset="-122"/>
                        </a:rPr>
                        <a:t>本期应补（退）所得税额</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100</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75</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150</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0</a:t>
                      </a:r>
                      <a:r>
                        <a:rPr lang="zh-CN" altLang="en-US" sz="1200" b="0" i="0">
                          <a:solidFill>
                            <a:srgbClr val="333333"/>
                          </a:solidFill>
                          <a:latin typeface="微软雅黑" panose="020B0503020204020204" charset="-122"/>
                          <a:ea typeface="微软雅黑" panose="020B0503020204020204" charset="-122"/>
                        </a:rPr>
                        <a:t>（－</a:t>
                      </a:r>
                      <a:r>
                        <a:rPr lang="en-US" altLang="zh-CN" sz="1200" b="0" i="0">
                          <a:solidFill>
                            <a:srgbClr val="333333"/>
                          </a:solidFill>
                          <a:latin typeface="微软雅黑" panose="020B0503020204020204" charset="-122"/>
                          <a:ea typeface="微软雅黑" panose="020B0503020204020204" charset="-122"/>
                        </a:rPr>
                        <a:t>25</a:t>
                      </a:r>
                      <a:r>
                        <a:rPr lang="zh-CN" altLang="en-US" sz="1200" b="0" i="0">
                          <a:solidFill>
                            <a:srgbClr val="333333"/>
                          </a:solidFill>
                          <a:latin typeface="微软雅黑" panose="020B0503020204020204" charset="-122"/>
                          <a:ea typeface="微软雅黑" panose="020B0503020204020204" charset="-122"/>
                        </a:rPr>
                        <a:t>）</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r>
              <a:tr h="352425">
                <a:tc>
                  <a:txBody>
                    <a:bodyPr/>
                    <a:p>
                      <a:pPr marL="0" indent="0" algn="ctr" fontAlgn="ctr">
                        <a:lnSpc>
                          <a:spcPts val="1875"/>
                        </a:lnSpc>
                        <a:spcBef>
                          <a:spcPct val="0"/>
                        </a:spcBef>
                        <a:spcAft>
                          <a:spcPct val="0"/>
                        </a:spcAft>
                      </a:pPr>
                      <a:r>
                        <a:rPr lang="zh-CN" altLang="en-US" sz="1200" b="0" i="0">
                          <a:solidFill>
                            <a:srgbClr val="333333"/>
                          </a:solidFill>
                          <a:latin typeface="微软雅黑" panose="020B0503020204020204" charset="-122"/>
                          <a:ea typeface="微软雅黑" panose="020B0503020204020204" charset="-122"/>
                        </a:rPr>
                        <a:t>总机构累计分摊</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l"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25</a:t>
                      </a:r>
                      <a:r>
                        <a:rPr lang="zh-CN" altLang="en-US" sz="1200" b="0" i="0">
                          <a:solidFill>
                            <a:srgbClr val="333333"/>
                          </a:solidFill>
                          <a:latin typeface="微软雅黑" panose="020B0503020204020204" charset="-122"/>
                          <a:ea typeface="微软雅黑" panose="020B0503020204020204" charset="-122"/>
                        </a:rPr>
                        <a:t>（</a:t>
                      </a:r>
                      <a:r>
                        <a:rPr lang="en-US" altLang="zh-CN" sz="1200" b="0" i="0">
                          <a:solidFill>
                            <a:srgbClr val="333333"/>
                          </a:solidFill>
                          <a:latin typeface="微软雅黑" panose="020B0503020204020204" charset="-122"/>
                          <a:ea typeface="微软雅黑" panose="020B0503020204020204" charset="-122"/>
                        </a:rPr>
                        <a:t>100×25%</a:t>
                      </a:r>
                      <a:r>
                        <a:rPr lang="zh-CN" altLang="en-US" sz="1200" b="0" i="0">
                          <a:solidFill>
                            <a:srgbClr val="333333"/>
                          </a:solidFill>
                          <a:latin typeface="微软雅黑" panose="020B0503020204020204" charset="-122"/>
                          <a:ea typeface="微软雅黑" panose="020B0503020204020204" charset="-122"/>
                        </a:rPr>
                        <a:t>）</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l"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43.75</a:t>
                      </a:r>
                      <a:r>
                        <a:rPr lang="zh-CN" altLang="en-US" sz="1200" b="0" i="0">
                          <a:solidFill>
                            <a:srgbClr val="333333"/>
                          </a:solidFill>
                          <a:latin typeface="微软雅黑" panose="020B0503020204020204" charset="-122"/>
                          <a:ea typeface="微软雅黑" panose="020B0503020204020204" charset="-122"/>
                        </a:rPr>
                        <a:t>（</a:t>
                      </a:r>
                      <a:r>
                        <a:rPr lang="en-US" altLang="zh-CN" sz="1200" b="0" i="0">
                          <a:solidFill>
                            <a:srgbClr val="333333"/>
                          </a:solidFill>
                          <a:latin typeface="微软雅黑" panose="020B0503020204020204" charset="-122"/>
                          <a:ea typeface="微软雅黑" panose="020B0503020204020204" charset="-122"/>
                        </a:rPr>
                        <a:t>175×25%</a:t>
                      </a:r>
                      <a:r>
                        <a:rPr lang="zh-CN" altLang="en-US" sz="1200" b="0" i="0">
                          <a:solidFill>
                            <a:srgbClr val="333333"/>
                          </a:solidFill>
                          <a:latin typeface="微软雅黑" panose="020B0503020204020204" charset="-122"/>
                          <a:ea typeface="微软雅黑" panose="020B0503020204020204" charset="-122"/>
                        </a:rPr>
                        <a:t>）</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l"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81.25</a:t>
                      </a:r>
                      <a:r>
                        <a:rPr lang="zh-CN" altLang="en-US" sz="1200" b="0" i="0">
                          <a:solidFill>
                            <a:srgbClr val="333333"/>
                          </a:solidFill>
                          <a:latin typeface="微软雅黑" panose="020B0503020204020204" charset="-122"/>
                          <a:ea typeface="微软雅黑" panose="020B0503020204020204" charset="-122"/>
                        </a:rPr>
                        <a:t>（</a:t>
                      </a:r>
                      <a:r>
                        <a:rPr lang="en-US" altLang="zh-CN" sz="1200" b="0" i="0">
                          <a:solidFill>
                            <a:srgbClr val="333333"/>
                          </a:solidFill>
                          <a:latin typeface="微软雅黑" panose="020B0503020204020204" charset="-122"/>
                          <a:ea typeface="微软雅黑" panose="020B0503020204020204" charset="-122"/>
                        </a:rPr>
                        <a:t>325×25%</a:t>
                      </a:r>
                      <a:r>
                        <a:rPr lang="zh-CN" altLang="en-US" sz="1200" b="0" i="0">
                          <a:solidFill>
                            <a:srgbClr val="333333"/>
                          </a:solidFill>
                          <a:latin typeface="微软雅黑" panose="020B0503020204020204" charset="-122"/>
                          <a:ea typeface="微软雅黑" panose="020B0503020204020204" charset="-122"/>
                        </a:rPr>
                        <a:t>）</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75</a:t>
                      </a:r>
                      <a:r>
                        <a:rPr lang="zh-CN" altLang="en-US" sz="1200" b="0" i="0">
                          <a:solidFill>
                            <a:srgbClr val="333333"/>
                          </a:solidFill>
                          <a:latin typeface="微软雅黑" panose="020B0503020204020204" charset="-122"/>
                          <a:ea typeface="微软雅黑" panose="020B0503020204020204" charset="-122"/>
                        </a:rPr>
                        <a:t>（</a:t>
                      </a:r>
                      <a:r>
                        <a:rPr lang="en-US" altLang="zh-CN" sz="1200" b="0" i="0">
                          <a:solidFill>
                            <a:srgbClr val="333333"/>
                          </a:solidFill>
                          <a:latin typeface="微软雅黑" panose="020B0503020204020204" charset="-122"/>
                          <a:ea typeface="微软雅黑" panose="020B0503020204020204" charset="-122"/>
                        </a:rPr>
                        <a:t>300×25%</a:t>
                      </a:r>
                      <a:r>
                        <a:rPr lang="zh-CN" altLang="en-US" sz="1200" b="0" i="0">
                          <a:solidFill>
                            <a:srgbClr val="333333"/>
                          </a:solidFill>
                          <a:latin typeface="微软雅黑" panose="020B0503020204020204" charset="-122"/>
                          <a:ea typeface="微软雅黑" panose="020B0503020204020204" charset="-122"/>
                        </a:rPr>
                        <a:t>）</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r>
              <a:tr h="352425">
                <a:tc>
                  <a:txBody>
                    <a:bodyPr/>
                    <a:p>
                      <a:pPr marL="0" indent="0" algn="ctr" fontAlgn="ctr">
                        <a:lnSpc>
                          <a:spcPts val="1875"/>
                        </a:lnSpc>
                        <a:spcBef>
                          <a:spcPct val="0"/>
                        </a:spcBef>
                        <a:spcAft>
                          <a:spcPct val="0"/>
                        </a:spcAft>
                      </a:pPr>
                      <a:r>
                        <a:rPr lang="zh-CN" altLang="en-US" sz="1200" b="0" i="0">
                          <a:solidFill>
                            <a:srgbClr val="333333"/>
                          </a:solidFill>
                          <a:latin typeface="微软雅黑" panose="020B0503020204020204" charset="-122"/>
                          <a:ea typeface="微软雅黑" panose="020B0503020204020204" charset="-122"/>
                        </a:rPr>
                        <a:t>总机构累计财政集中分配</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l"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25</a:t>
                      </a:r>
                      <a:r>
                        <a:rPr lang="zh-CN" altLang="en-US" sz="1200" b="0" i="0">
                          <a:solidFill>
                            <a:srgbClr val="333333"/>
                          </a:solidFill>
                          <a:latin typeface="微软雅黑" panose="020B0503020204020204" charset="-122"/>
                          <a:ea typeface="微软雅黑" panose="020B0503020204020204" charset="-122"/>
                        </a:rPr>
                        <a:t>（</a:t>
                      </a:r>
                      <a:r>
                        <a:rPr lang="en-US" altLang="zh-CN" sz="1200" b="0" i="0">
                          <a:solidFill>
                            <a:srgbClr val="333333"/>
                          </a:solidFill>
                          <a:latin typeface="微软雅黑" panose="020B0503020204020204" charset="-122"/>
                          <a:ea typeface="微软雅黑" panose="020B0503020204020204" charset="-122"/>
                        </a:rPr>
                        <a:t>100×25%</a:t>
                      </a:r>
                      <a:r>
                        <a:rPr lang="zh-CN" altLang="en-US" sz="1200" b="0" i="0">
                          <a:solidFill>
                            <a:srgbClr val="333333"/>
                          </a:solidFill>
                          <a:latin typeface="微软雅黑" panose="020B0503020204020204" charset="-122"/>
                          <a:ea typeface="微软雅黑" panose="020B0503020204020204" charset="-122"/>
                        </a:rPr>
                        <a:t>）</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l"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43.75</a:t>
                      </a:r>
                      <a:r>
                        <a:rPr lang="zh-CN" altLang="en-US" sz="1200" b="0" i="0">
                          <a:solidFill>
                            <a:srgbClr val="333333"/>
                          </a:solidFill>
                          <a:latin typeface="微软雅黑" panose="020B0503020204020204" charset="-122"/>
                          <a:ea typeface="微软雅黑" panose="020B0503020204020204" charset="-122"/>
                        </a:rPr>
                        <a:t>（</a:t>
                      </a:r>
                      <a:r>
                        <a:rPr lang="en-US" altLang="zh-CN" sz="1200" b="0" i="0">
                          <a:solidFill>
                            <a:srgbClr val="333333"/>
                          </a:solidFill>
                          <a:latin typeface="微软雅黑" panose="020B0503020204020204" charset="-122"/>
                          <a:ea typeface="微软雅黑" panose="020B0503020204020204" charset="-122"/>
                        </a:rPr>
                        <a:t>175×25%</a:t>
                      </a:r>
                      <a:r>
                        <a:rPr lang="zh-CN" altLang="en-US" sz="1200" b="0" i="0">
                          <a:solidFill>
                            <a:srgbClr val="333333"/>
                          </a:solidFill>
                          <a:latin typeface="微软雅黑" panose="020B0503020204020204" charset="-122"/>
                          <a:ea typeface="微软雅黑" panose="020B0503020204020204" charset="-122"/>
                        </a:rPr>
                        <a:t>）</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l"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81.25</a:t>
                      </a:r>
                      <a:r>
                        <a:rPr lang="zh-CN" altLang="en-US" sz="1200" b="0" i="0">
                          <a:solidFill>
                            <a:srgbClr val="333333"/>
                          </a:solidFill>
                          <a:latin typeface="微软雅黑" panose="020B0503020204020204" charset="-122"/>
                          <a:ea typeface="微软雅黑" panose="020B0503020204020204" charset="-122"/>
                        </a:rPr>
                        <a:t>（</a:t>
                      </a:r>
                      <a:r>
                        <a:rPr lang="en-US" altLang="zh-CN" sz="1200" b="0" i="0">
                          <a:solidFill>
                            <a:srgbClr val="333333"/>
                          </a:solidFill>
                          <a:latin typeface="微软雅黑" panose="020B0503020204020204" charset="-122"/>
                          <a:ea typeface="微软雅黑" panose="020B0503020204020204" charset="-122"/>
                        </a:rPr>
                        <a:t>325×25%</a:t>
                      </a:r>
                      <a:r>
                        <a:rPr lang="zh-CN" altLang="en-US" sz="1200" b="0" i="0">
                          <a:solidFill>
                            <a:srgbClr val="333333"/>
                          </a:solidFill>
                          <a:latin typeface="微软雅黑" panose="020B0503020204020204" charset="-122"/>
                          <a:ea typeface="微软雅黑" panose="020B0503020204020204" charset="-122"/>
                        </a:rPr>
                        <a:t>）</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75</a:t>
                      </a:r>
                      <a:r>
                        <a:rPr lang="zh-CN" altLang="en-US" sz="1200" b="0" i="0">
                          <a:solidFill>
                            <a:srgbClr val="333333"/>
                          </a:solidFill>
                          <a:latin typeface="微软雅黑" panose="020B0503020204020204" charset="-122"/>
                          <a:ea typeface="微软雅黑" panose="020B0503020204020204" charset="-122"/>
                        </a:rPr>
                        <a:t>（</a:t>
                      </a:r>
                      <a:r>
                        <a:rPr lang="en-US" altLang="zh-CN" sz="1200" b="0" i="0">
                          <a:solidFill>
                            <a:srgbClr val="333333"/>
                          </a:solidFill>
                          <a:latin typeface="微软雅黑" panose="020B0503020204020204" charset="-122"/>
                          <a:ea typeface="微软雅黑" panose="020B0503020204020204" charset="-122"/>
                        </a:rPr>
                        <a:t>300×25%</a:t>
                      </a:r>
                      <a:r>
                        <a:rPr lang="zh-CN" altLang="en-US" sz="1200" b="0" i="0">
                          <a:solidFill>
                            <a:srgbClr val="333333"/>
                          </a:solidFill>
                          <a:latin typeface="微软雅黑" panose="020B0503020204020204" charset="-122"/>
                          <a:ea typeface="微软雅黑" panose="020B0503020204020204" charset="-122"/>
                        </a:rPr>
                        <a:t>）</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r>
              <a:tr h="352425">
                <a:tc>
                  <a:txBody>
                    <a:bodyPr/>
                    <a:p>
                      <a:pPr marL="0" indent="0" algn="ctr" fontAlgn="ctr">
                        <a:lnSpc>
                          <a:spcPts val="1875"/>
                        </a:lnSpc>
                        <a:spcBef>
                          <a:spcPct val="0"/>
                        </a:spcBef>
                        <a:spcAft>
                          <a:spcPct val="0"/>
                        </a:spcAft>
                      </a:pPr>
                      <a:r>
                        <a:rPr lang="zh-CN" altLang="en-US" sz="1200" b="0" i="0">
                          <a:solidFill>
                            <a:srgbClr val="333333"/>
                          </a:solidFill>
                          <a:latin typeface="微软雅黑" panose="020B0503020204020204" charset="-122"/>
                          <a:ea typeface="微软雅黑" panose="020B0503020204020204" charset="-122"/>
                        </a:rPr>
                        <a:t>分支机构累计分摊</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l"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50</a:t>
                      </a:r>
                      <a:r>
                        <a:rPr lang="zh-CN" altLang="en-US" sz="1200" b="0" i="0">
                          <a:solidFill>
                            <a:srgbClr val="333333"/>
                          </a:solidFill>
                          <a:latin typeface="微软雅黑" panose="020B0503020204020204" charset="-122"/>
                          <a:ea typeface="微软雅黑" panose="020B0503020204020204" charset="-122"/>
                        </a:rPr>
                        <a:t>（</a:t>
                      </a:r>
                      <a:r>
                        <a:rPr lang="en-US" altLang="zh-CN" sz="1200" b="0" i="0">
                          <a:solidFill>
                            <a:srgbClr val="333333"/>
                          </a:solidFill>
                          <a:latin typeface="微软雅黑" panose="020B0503020204020204" charset="-122"/>
                          <a:ea typeface="微软雅黑" panose="020B0503020204020204" charset="-122"/>
                        </a:rPr>
                        <a:t>100×50%</a:t>
                      </a:r>
                      <a:r>
                        <a:rPr lang="zh-CN" altLang="en-US" sz="1200" b="0" i="0">
                          <a:solidFill>
                            <a:srgbClr val="333333"/>
                          </a:solidFill>
                          <a:latin typeface="微软雅黑" panose="020B0503020204020204" charset="-122"/>
                          <a:ea typeface="微软雅黑" panose="020B0503020204020204" charset="-122"/>
                        </a:rPr>
                        <a:t>）</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l"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87.5</a:t>
                      </a:r>
                      <a:r>
                        <a:rPr lang="zh-CN" altLang="en-US" sz="1200" b="0" i="0">
                          <a:solidFill>
                            <a:srgbClr val="333333"/>
                          </a:solidFill>
                          <a:latin typeface="微软雅黑" panose="020B0503020204020204" charset="-122"/>
                          <a:ea typeface="微软雅黑" panose="020B0503020204020204" charset="-122"/>
                        </a:rPr>
                        <a:t>（</a:t>
                      </a:r>
                      <a:r>
                        <a:rPr lang="en-US" altLang="zh-CN" sz="1200" b="0" i="0">
                          <a:solidFill>
                            <a:srgbClr val="333333"/>
                          </a:solidFill>
                          <a:latin typeface="微软雅黑" panose="020B0503020204020204" charset="-122"/>
                          <a:ea typeface="微软雅黑" panose="020B0503020204020204" charset="-122"/>
                        </a:rPr>
                        <a:t>175×50%</a:t>
                      </a:r>
                      <a:r>
                        <a:rPr lang="zh-CN" altLang="en-US" sz="1200" b="0" i="0">
                          <a:solidFill>
                            <a:srgbClr val="333333"/>
                          </a:solidFill>
                          <a:latin typeface="微软雅黑" panose="020B0503020204020204" charset="-122"/>
                          <a:ea typeface="微软雅黑" panose="020B0503020204020204" charset="-122"/>
                        </a:rPr>
                        <a:t>）</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l"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162.5</a:t>
                      </a:r>
                      <a:r>
                        <a:rPr lang="zh-CN" altLang="en-US" sz="1200" b="0" i="0">
                          <a:solidFill>
                            <a:srgbClr val="333333"/>
                          </a:solidFill>
                          <a:latin typeface="微软雅黑" panose="020B0503020204020204" charset="-122"/>
                          <a:ea typeface="微软雅黑" panose="020B0503020204020204" charset="-122"/>
                        </a:rPr>
                        <a:t>（</a:t>
                      </a:r>
                      <a:r>
                        <a:rPr lang="en-US" altLang="zh-CN" sz="1200" b="0" i="0">
                          <a:solidFill>
                            <a:srgbClr val="333333"/>
                          </a:solidFill>
                          <a:latin typeface="微软雅黑" panose="020B0503020204020204" charset="-122"/>
                          <a:ea typeface="微软雅黑" panose="020B0503020204020204" charset="-122"/>
                        </a:rPr>
                        <a:t>325×50%</a:t>
                      </a:r>
                      <a:r>
                        <a:rPr lang="zh-CN" altLang="en-US" sz="1200" b="0" i="0">
                          <a:solidFill>
                            <a:srgbClr val="333333"/>
                          </a:solidFill>
                          <a:latin typeface="微软雅黑" panose="020B0503020204020204" charset="-122"/>
                          <a:ea typeface="微软雅黑" panose="020B0503020204020204" charset="-122"/>
                        </a:rPr>
                        <a:t>）</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150</a:t>
                      </a:r>
                      <a:r>
                        <a:rPr lang="zh-CN" altLang="en-US" sz="1200" b="0" i="0">
                          <a:solidFill>
                            <a:srgbClr val="333333"/>
                          </a:solidFill>
                          <a:latin typeface="微软雅黑" panose="020B0503020204020204" charset="-122"/>
                          <a:ea typeface="微软雅黑" panose="020B0503020204020204" charset="-122"/>
                        </a:rPr>
                        <a:t>（</a:t>
                      </a:r>
                      <a:r>
                        <a:rPr lang="en-US" altLang="zh-CN" sz="1200" b="0" i="0">
                          <a:solidFill>
                            <a:srgbClr val="333333"/>
                          </a:solidFill>
                          <a:latin typeface="微软雅黑" panose="020B0503020204020204" charset="-122"/>
                          <a:ea typeface="微软雅黑" panose="020B0503020204020204" charset="-122"/>
                        </a:rPr>
                        <a:t>300×50%</a:t>
                      </a:r>
                      <a:r>
                        <a:rPr lang="zh-CN" altLang="en-US" sz="1200" b="0" i="0">
                          <a:solidFill>
                            <a:srgbClr val="333333"/>
                          </a:solidFill>
                          <a:latin typeface="微软雅黑" panose="020B0503020204020204" charset="-122"/>
                          <a:ea typeface="微软雅黑" panose="020B0503020204020204" charset="-122"/>
                        </a:rPr>
                        <a:t>）</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r>
            </a:tbl>
          </a:graphicData>
        </a:graphic>
      </p:graphicFrame>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10235" y="1441450"/>
            <a:ext cx="10009505" cy="764540"/>
          </a:xfrm>
          <a:prstGeom prst="rect">
            <a:avLst/>
          </a:prstGeom>
        </p:spPr>
        <p:txBody>
          <a:bodyPr wrap="square">
            <a:spAutoFit/>
          </a:bodyPr>
          <a:p>
            <a:pPr marL="0" indent="0" algn="just">
              <a:lnSpc>
                <a:spcPts val="1875"/>
              </a:lnSpc>
              <a:spcBef>
                <a:spcPts val="1500"/>
              </a:spcBef>
              <a:spcAft>
                <a:spcPct val="0"/>
              </a:spcAft>
            </a:pPr>
            <a:r>
              <a:rPr lang="en-US" altLang="zh-CN" sz="1600" b="0" i="0">
                <a:solidFill>
                  <a:srgbClr val="333333"/>
                </a:solidFill>
                <a:latin typeface="宋体" panose="02010600030101010101" pitchFamily="2" charset="-122"/>
                <a:ea typeface="宋体" panose="02010600030101010101" pitchFamily="2" charset="-122"/>
              </a:rPr>
              <a:t>2.</a:t>
            </a:r>
            <a:r>
              <a:rPr lang="zh-CN" altLang="en-US" sz="1600" b="0" i="0">
                <a:solidFill>
                  <a:srgbClr val="333333"/>
                </a:solidFill>
                <a:latin typeface="宋体" panose="02010600030101010101" pitchFamily="2" charset="-122"/>
                <a:ea typeface="宋体" panose="02010600030101010101" pitchFamily="2" charset="-122"/>
              </a:rPr>
              <a:t>分支机构税款分摊计算</a:t>
            </a:r>
            <a:endParaRPr lang="zh-CN" altLang="en-US" sz="1600" b="0" i="0">
              <a:solidFill>
                <a:srgbClr val="333333"/>
              </a:solidFill>
              <a:latin typeface="宋体" panose="02010600030101010101" pitchFamily="2" charset="-122"/>
              <a:ea typeface="宋体" panose="02010600030101010101" pitchFamily="2" charset="-122"/>
            </a:endParaRPr>
          </a:p>
          <a:p>
            <a:pPr marL="0" indent="0" algn="just">
              <a:lnSpc>
                <a:spcPts val="1875"/>
              </a:lnSpc>
              <a:spcBef>
                <a:spcPts val="1500"/>
              </a:spcBef>
              <a:spcAft>
                <a:spcPct val="0"/>
              </a:spcAft>
            </a:pPr>
            <a:r>
              <a:rPr lang="zh-CN" altLang="en-US" sz="1600" b="0" i="0">
                <a:solidFill>
                  <a:srgbClr val="333333"/>
                </a:solidFill>
                <a:latin typeface="宋体" panose="02010600030101010101" pitchFamily="2" charset="-122"/>
                <a:ea typeface="宋体" panose="02010600030101010101" pitchFamily="2" charset="-122"/>
              </a:rPr>
              <a:t>　　第一季度预缴申报时，</a:t>
            </a:r>
            <a:r>
              <a:rPr lang="en-US" altLang="zh-CN" sz="1600" b="0" i="0">
                <a:solidFill>
                  <a:srgbClr val="333333"/>
                </a:solidFill>
                <a:latin typeface="宋体" panose="02010600030101010101" pitchFamily="2" charset="-122"/>
                <a:ea typeface="宋体" panose="02010600030101010101" pitchFamily="2" charset="-122"/>
              </a:rPr>
              <a:t>B</a:t>
            </a:r>
            <a:r>
              <a:rPr lang="zh-CN" altLang="en-US" sz="1600" b="0" i="0">
                <a:solidFill>
                  <a:srgbClr val="333333"/>
                </a:solidFill>
                <a:latin typeface="宋体" panose="02010600030101010101" pitchFamily="2" charset="-122"/>
                <a:ea typeface="宋体" panose="02010600030101010101" pitchFamily="2" charset="-122"/>
              </a:rPr>
              <a:t>、</a:t>
            </a:r>
            <a:r>
              <a:rPr lang="en-US" altLang="zh-CN" sz="1600" b="0" i="0">
                <a:solidFill>
                  <a:srgbClr val="333333"/>
                </a:solidFill>
                <a:latin typeface="宋体" panose="02010600030101010101" pitchFamily="2" charset="-122"/>
                <a:ea typeface="宋体" panose="02010600030101010101" pitchFamily="2" charset="-122"/>
              </a:rPr>
              <a:t>C</a:t>
            </a:r>
            <a:r>
              <a:rPr lang="zh-CN" altLang="en-US" sz="1600" b="0" i="0">
                <a:solidFill>
                  <a:srgbClr val="333333"/>
                </a:solidFill>
                <a:latin typeface="宋体" panose="02010600030101010101" pitchFamily="2" charset="-122"/>
                <a:ea typeface="宋体" panose="02010600030101010101" pitchFamily="2" charset="-122"/>
              </a:rPr>
              <a:t>、</a:t>
            </a:r>
            <a:r>
              <a:rPr lang="en-US" altLang="zh-CN" sz="1600" b="0" i="0">
                <a:solidFill>
                  <a:srgbClr val="333333"/>
                </a:solidFill>
                <a:latin typeface="宋体" panose="02010600030101010101" pitchFamily="2" charset="-122"/>
                <a:ea typeface="宋体" panose="02010600030101010101" pitchFamily="2" charset="-122"/>
              </a:rPr>
              <a:t>D</a:t>
            </a:r>
            <a:r>
              <a:rPr lang="zh-CN" altLang="en-US" sz="1600" b="0" i="0">
                <a:solidFill>
                  <a:srgbClr val="333333"/>
                </a:solidFill>
                <a:latin typeface="宋体" panose="02010600030101010101" pitchFamily="2" charset="-122"/>
                <a:ea typeface="宋体" panose="02010600030101010101" pitchFamily="2" charset="-122"/>
              </a:rPr>
              <a:t>分支机构均参与分配，按照</a:t>
            </a:r>
            <a:r>
              <a:rPr lang="en-US" altLang="zh-CN" sz="1600" b="0" i="0">
                <a:solidFill>
                  <a:srgbClr val="333333"/>
                </a:solidFill>
                <a:latin typeface="宋体" panose="02010600030101010101" pitchFamily="2" charset="-122"/>
                <a:ea typeface="宋体" panose="02010600030101010101" pitchFamily="2" charset="-122"/>
              </a:rPr>
              <a:t>10%</a:t>
            </a:r>
            <a:r>
              <a:rPr lang="zh-CN" altLang="en-US" sz="1600" b="0" i="0">
                <a:solidFill>
                  <a:srgbClr val="333333"/>
                </a:solidFill>
                <a:latin typeface="宋体" panose="02010600030101010101" pitchFamily="2" charset="-122"/>
                <a:ea typeface="宋体" panose="02010600030101010101" pitchFamily="2" charset="-122"/>
              </a:rPr>
              <a:t>、</a:t>
            </a:r>
            <a:r>
              <a:rPr lang="en-US" altLang="zh-CN" sz="1600" b="0" i="0">
                <a:solidFill>
                  <a:srgbClr val="333333"/>
                </a:solidFill>
                <a:latin typeface="宋体" panose="02010600030101010101" pitchFamily="2" charset="-122"/>
                <a:ea typeface="宋体" panose="02010600030101010101" pitchFamily="2" charset="-122"/>
              </a:rPr>
              <a:t>40%</a:t>
            </a:r>
            <a:r>
              <a:rPr lang="zh-CN" altLang="en-US" sz="1600" b="0" i="0">
                <a:solidFill>
                  <a:srgbClr val="333333"/>
                </a:solidFill>
                <a:latin typeface="宋体" panose="02010600030101010101" pitchFamily="2" charset="-122"/>
                <a:ea typeface="宋体" panose="02010600030101010101" pitchFamily="2" charset="-122"/>
              </a:rPr>
              <a:t>、</a:t>
            </a:r>
            <a:r>
              <a:rPr lang="en-US" altLang="zh-CN" sz="1600" b="0" i="0">
                <a:solidFill>
                  <a:srgbClr val="333333"/>
                </a:solidFill>
                <a:latin typeface="宋体" panose="02010600030101010101" pitchFamily="2" charset="-122"/>
                <a:ea typeface="宋体" panose="02010600030101010101" pitchFamily="2" charset="-122"/>
              </a:rPr>
              <a:t>50%</a:t>
            </a:r>
            <a:r>
              <a:rPr lang="zh-CN" altLang="en-US" sz="1600" b="0" i="0">
                <a:solidFill>
                  <a:srgbClr val="333333"/>
                </a:solidFill>
                <a:latin typeface="宋体" panose="02010600030101010101" pitchFamily="2" charset="-122"/>
                <a:ea typeface="宋体" panose="02010600030101010101" pitchFamily="2" charset="-122"/>
              </a:rPr>
              <a:t>分配比例计算，具体如下：</a:t>
            </a:r>
            <a:endParaRPr lang="zh-CN" altLang="en-US" sz="1600" b="0" i="0">
              <a:solidFill>
                <a:srgbClr val="333333"/>
              </a:solidFill>
              <a:latin typeface="宋体" panose="02010600030101010101" pitchFamily="2" charset="-122"/>
              <a:ea typeface="宋体" panose="02010600030101010101" pitchFamily="2" charset="-122"/>
            </a:endParaRPr>
          </a:p>
        </p:txBody>
      </p:sp>
      <p:graphicFrame>
        <p:nvGraphicFramePr>
          <p:cNvPr id="3" name="表格 2"/>
          <p:cNvGraphicFramePr/>
          <p:nvPr/>
        </p:nvGraphicFramePr>
        <p:xfrm>
          <a:off x="610235" y="2446020"/>
          <a:ext cx="10481310" cy="1219200"/>
        </p:xfrm>
        <a:graphic>
          <a:graphicData uri="http://schemas.openxmlformats.org/drawingml/2006/table">
            <a:tbl>
              <a:tblPr/>
              <a:tblGrid>
                <a:gridCol w="1497330"/>
                <a:gridCol w="1497330"/>
                <a:gridCol w="1497330"/>
                <a:gridCol w="1497330"/>
                <a:gridCol w="1497330"/>
                <a:gridCol w="1497330"/>
                <a:gridCol w="1497330"/>
              </a:tblGrid>
              <a:tr h="190500">
                <a:tc rowSpan="2">
                  <a:txBody>
                    <a:bodyPr/>
                    <a:p>
                      <a:pPr marL="0" indent="0" 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 </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gridSpan="2">
                  <a:txBody>
                    <a:bodyPr/>
                    <a:p>
                      <a:pPr marL="0" indent="0" algn="ctr" fontAlgn="ctr">
                        <a:lnSpc>
                          <a:spcPts val="1875"/>
                        </a:lnSpc>
                        <a:spcBef>
                          <a:spcPct val="0"/>
                        </a:spcBef>
                        <a:spcAft>
                          <a:spcPct val="0"/>
                        </a:spcAft>
                      </a:pPr>
                      <a:r>
                        <a:rPr lang="zh-CN" altLang="en-US" sz="1200" b="0" i="0">
                          <a:solidFill>
                            <a:srgbClr val="333333"/>
                          </a:solidFill>
                          <a:latin typeface="微软雅黑" panose="020B0503020204020204" charset="-122"/>
                          <a:ea typeface="微软雅黑" panose="020B0503020204020204" charset="-122"/>
                        </a:rPr>
                        <a:t>原方法</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4">
                  <a:txBody>
                    <a:bodyPr/>
                    <a:p>
                      <a:pPr marL="0" indent="0" algn="ctr" fontAlgn="ctr">
                        <a:lnSpc>
                          <a:spcPts val="1875"/>
                        </a:lnSpc>
                        <a:spcBef>
                          <a:spcPct val="0"/>
                        </a:spcBef>
                        <a:spcAft>
                          <a:spcPct val="0"/>
                        </a:spcAft>
                      </a:pPr>
                      <a:r>
                        <a:rPr lang="zh-CN" altLang="en-US" sz="1200" b="0" i="0">
                          <a:solidFill>
                            <a:srgbClr val="333333"/>
                          </a:solidFill>
                          <a:latin typeface="微软雅黑" panose="020B0503020204020204" charset="-122"/>
                          <a:ea typeface="微软雅黑" panose="020B0503020204020204" charset="-122"/>
                        </a:rPr>
                        <a:t>新方法</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46990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marL="0" indent="0" algn="ctr" fontAlgn="ctr">
                        <a:lnSpc>
                          <a:spcPts val="1875"/>
                        </a:lnSpc>
                        <a:spcBef>
                          <a:spcPct val="0"/>
                        </a:spcBef>
                        <a:spcAft>
                          <a:spcPct val="0"/>
                        </a:spcAft>
                      </a:pPr>
                      <a:r>
                        <a:rPr lang="zh-CN" altLang="en-US" sz="1200" b="0" i="0">
                          <a:solidFill>
                            <a:srgbClr val="333333"/>
                          </a:solidFill>
                          <a:latin typeface="微软雅黑" panose="020B0503020204020204" charset="-122"/>
                          <a:ea typeface="微软雅黑" panose="020B0503020204020204" charset="-122"/>
                        </a:rPr>
                        <a:t>分配比例</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zh-CN" altLang="en-US" sz="1200" b="0" i="0">
                          <a:solidFill>
                            <a:srgbClr val="333333"/>
                          </a:solidFill>
                          <a:latin typeface="微软雅黑" panose="020B0503020204020204" charset="-122"/>
                          <a:ea typeface="微软雅黑" panose="020B0503020204020204" charset="-122"/>
                        </a:rPr>
                        <a:t>金额</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zh-CN" altLang="en-US" sz="1200" b="0" i="0">
                          <a:solidFill>
                            <a:srgbClr val="333333"/>
                          </a:solidFill>
                          <a:latin typeface="微软雅黑" panose="020B0503020204020204" charset="-122"/>
                          <a:ea typeface="微软雅黑" panose="020B0503020204020204" charset="-122"/>
                        </a:rPr>
                        <a:t>分配比例</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zh-CN" altLang="en-US" sz="1200" b="0" i="0">
                          <a:solidFill>
                            <a:srgbClr val="333333"/>
                          </a:solidFill>
                          <a:latin typeface="微软雅黑" panose="020B0503020204020204" charset="-122"/>
                          <a:ea typeface="微软雅黑" panose="020B0503020204020204" charset="-122"/>
                        </a:rPr>
                        <a:t>实际应分摊所得税额</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zh-CN" altLang="en-US" sz="1200" b="0" i="0">
                          <a:solidFill>
                            <a:srgbClr val="333333"/>
                          </a:solidFill>
                          <a:latin typeface="微软雅黑" panose="020B0503020204020204" charset="-122"/>
                          <a:ea typeface="微软雅黑" panose="020B0503020204020204" charset="-122"/>
                        </a:rPr>
                        <a:t>累计已分摊所得税额</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zh-CN" altLang="en-US" sz="1200" b="0" i="0">
                          <a:solidFill>
                            <a:srgbClr val="333333"/>
                          </a:solidFill>
                          <a:latin typeface="微软雅黑" panose="020B0503020204020204" charset="-122"/>
                          <a:ea typeface="微软雅黑" panose="020B0503020204020204" charset="-122"/>
                        </a:rPr>
                        <a:t>实际分摊应补（退）所得税额</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r>
              <a:tr h="342900">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B</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10%</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5</a:t>
                      </a:r>
                      <a:r>
                        <a:rPr lang="zh-CN" altLang="en-US" sz="1200" b="0" i="0">
                          <a:solidFill>
                            <a:srgbClr val="333333"/>
                          </a:solidFill>
                          <a:latin typeface="微软雅黑" panose="020B0503020204020204" charset="-122"/>
                          <a:ea typeface="微软雅黑" panose="020B0503020204020204" charset="-122"/>
                        </a:rPr>
                        <a:t>（</a:t>
                      </a:r>
                      <a:r>
                        <a:rPr lang="en-US" altLang="zh-CN" sz="1200" b="0" i="0">
                          <a:solidFill>
                            <a:srgbClr val="333333"/>
                          </a:solidFill>
                          <a:latin typeface="微软雅黑" panose="020B0503020204020204" charset="-122"/>
                          <a:ea typeface="微软雅黑" panose="020B0503020204020204" charset="-122"/>
                        </a:rPr>
                        <a:t>100×50%×10%</a:t>
                      </a:r>
                      <a:r>
                        <a:rPr lang="zh-CN" altLang="en-US" sz="1200" b="0" i="0">
                          <a:solidFill>
                            <a:srgbClr val="333333"/>
                          </a:solidFill>
                          <a:latin typeface="微软雅黑" panose="020B0503020204020204" charset="-122"/>
                          <a:ea typeface="微软雅黑" panose="020B0503020204020204" charset="-122"/>
                        </a:rPr>
                        <a:t>）</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10%</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5</a:t>
                      </a:r>
                      <a:r>
                        <a:rPr lang="zh-CN" altLang="en-US" sz="1200" b="0" i="0">
                          <a:solidFill>
                            <a:srgbClr val="333333"/>
                          </a:solidFill>
                          <a:latin typeface="微软雅黑" panose="020B0503020204020204" charset="-122"/>
                          <a:ea typeface="微软雅黑" panose="020B0503020204020204" charset="-122"/>
                        </a:rPr>
                        <a:t>（</a:t>
                      </a:r>
                      <a:r>
                        <a:rPr lang="en-US" altLang="zh-CN" sz="1200" b="0" i="0">
                          <a:solidFill>
                            <a:srgbClr val="333333"/>
                          </a:solidFill>
                          <a:latin typeface="微软雅黑" panose="020B0503020204020204" charset="-122"/>
                          <a:ea typeface="微软雅黑" panose="020B0503020204020204" charset="-122"/>
                        </a:rPr>
                        <a:t>50×10%</a:t>
                      </a:r>
                      <a:r>
                        <a:rPr lang="zh-CN" altLang="en-US" sz="1200" b="0" i="0">
                          <a:solidFill>
                            <a:srgbClr val="333333"/>
                          </a:solidFill>
                          <a:latin typeface="微软雅黑" panose="020B0503020204020204" charset="-122"/>
                          <a:ea typeface="微软雅黑" panose="020B0503020204020204" charset="-122"/>
                        </a:rPr>
                        <a:t>）</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0</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5</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r>
              <a:tr h="228600">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C</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40%</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20</a:t>
                      </a:r>
                      <a:r>
                        <a:rPr lang="zh-CN" altLang="en-US" sz="1200" b="0" i="0">
                          <a:solidFill>
                            <a:srgbClr val="333333"/>
                          </a:solidFill>
                          <a:latin typeface="微软雅黑" panose="020B0503020204020204" charset="-122"/>
                          <a:ea typeface="微软雅黑" panose="020B0503020204020204" charset="-122"/>
                        </a:rPr>
                        <a:t>（</a:t>
                      </a:r>
                      <a:r>
                        <a:rPr lang="en-US" altLang="zh-CN" sz="1200" b="0" i="0">
                          <a:solidFill>
                            <a:srgbClr val="333333"/>
                          </a:solidFill>
                          <a:latin typeface="微软雅黑" panose="020B0503020204020204" charset="-122"/>
                          <a:ea typeface="微软雅黑" panose="020B0503020204020204" charset="-122"/>
                        </a:rPr>
                        <a:t>100×50%×40%</a:t>
                      </a:r>
                      <a:r>
                        <a:rPr lang="zh-CN" altLang="en-US" sz="1200" b="0" i="0">
                          <a:solidFill>
                            <a:srgbClr val="333333"/>
                          </a:solidFill>
                          <a:latin typeface="微软雅黑" panose="020B0503020204020204" charset="-122"/>
                          <a:ea typeface="微软雅黑" panose="020B0503020204020204" charset="-122"/>
                        </a:rPr>
                        <a:t>）</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40%</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20</a:t>
                      </a:r>
                      <a:r>
                        <a:rPr lang="zh-CN" altLang="en-US" sz="1200" b="0" i="0">
                          <a:solidFill>
                            <a:srgbClr val="333333"/>
                          </a:solidFill>
                          <a:latin typeface="微软雅黑" panose="020B0503020204020204" charset="-122"/>
                          <a:ea typeface="微软雅黑" panose="020B0503020204020204" charset="-122"/>
                        </a:rPr>
                        <a:t>（</a:t>
                      </a:r>
                      <a:r>
                        <a:rPr lang="en-US" altLang="zh-CN" sz="1200" b="0" i="0">
                          <a:solidFill>
                            <a:srgbClr val="333333"/>
                          </a:solidFill>
                          <a:latin typeface="微软雅黑" panose="020B0503020204020204" charset="-122"/>
                          <a:ea typeface="微软雅黑" panose="020B0503020204020204" charset="-122"/>
                        </a:rPr>
                        <a:t>50×40%</a:t>
                      </a:r>
                      <a:r>
                        <a:rPr lang="zh-CN" altLang="en-US" sz="1200" b="0" i="0">
                          <a:solidFill>
                            <a:srgbClr val="333333"/>
                          </a:solidFill>
                          <a:latin typeface="微软雅黑" panose="020B0503020204020204" charset="-122"/>
                          <a:ea typeface="微软雅黑" panose="020B0503020204020204" charset="-122"/>
                        </a:rPr>
                        <a:t>）</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0</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20</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r>
              <a:tr h="228600">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D</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50%</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25</a:t>
                      </a:r>
                      <a:r>
                        <a:rPr lang="zh-CN" altLang="en-US" sz="1200" b="0" i="0">
                          <a:solidFill>
                            <a:srgbClr val="333333"/>
                          </a:solidFill>
                          <a:latin typeface="微软雅黑" panose="020B0503020204020204" charset="-122"/>
                          <a:ea typeface="微软雅黑" panose="020B0503020204020204" charset="-122"/>
                        </a:rPr>
                        <a:t>（</a:t>
                      </a:r>
                      <a:r>
                        <a:rPr lang="en-US" altLang="zh-CN" sz="1200" b="0" i="0">
                          <a:solidFill>
                            <a:srgbClr val="333333"/>
                          </a:solidFill>
                          <a:latin typeface="微软雅黑" panose="020B0503020204020204" charset="-122"/>
                          <a:ea typeface="微软雅黑" panose="020B0503020204020204" charset="-122"/>
                        </a:rPr>
                        <a:t>100×50%×50%</a:t>
                      </a:r>
                      <a:r>
                        <a:rPr lang="zh-CN" altLang="en-US" sz="1200" b="0" i="0">
                          <a:solidFill>
                            <a:srgbClr val="333333"/>
                          </a:solidFill>
                          <a:latin typeface="微软雅黑" panose="020B0503020204020204" charset="-122"/>
                          <a:ea typeface="微软雅黑" panose="020B0503020204020204" charset="-122"/>
                        </a:rPr>
                        <a:t>）</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50%</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25</a:t>
                      </a:r>
                      <a:r>
                        <a:rPr lang="zh-CN" altLang="en-US" sz="1200" b="0" i="0">
                          <a:solidFill>
                            <a:srgbClr val="333333"/>
                          </a:solidFill>
                          <a:latin typeface="微软雅黑" panose="020B0503020204020204" charset="-122"/>
                          <a:ea typeface="微软雅黑" panose="020B0503020204020204" charset="-122"/>
                        </a:rPr>
                        <a:t>（</a:t>
                      </a:r>
                      <a:r>
                        <a:rPr lang="en-US" altLang="zh-CN" sz="1200" b="0" i="0">
                          <a:solidFill>
                            <a:srgbClr val="333333"/>
                          </a:solidFill>
                          <a:latin typeface="微软雅黑" panose="020B0503020204020204" charset="-122"/>
                          <a:ea typeface="微软雅黑" panose="020B0503020204020204" charset="-122"/>
                        </a:rPr>
                        <a:t>50×50%</a:t>
                      </a:r>
                      <a:r>
                        <a:rPr lang="zh-CN" altLang="en-US" sz="1200" b="0" i="0">
                          <a:solidFill>
                            <a:srgbClr val="333333"/>
                          </a:solidFill>
                          <a:latin typeface="微软雅黑" panose="020B0503020204020204" charset="-122"/>
                          <a:ea typeface="微软雅黑" panose="020B0503020204020204" charset="-122"/>
                        </a:rPr>
                        <a:t>）</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0</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25</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r>
              <a:tr h="228600">
                <a:tc>
                  <a:txBody>
                    <a:bodyPr/>
                    <a:p>
                      <a:pPr marL="0" indent="0" algn="ctr" fontAlgn="ctr">
                        <a:lnSpc>
                          <a:spcPts val="1875"/>
                        </a:lnSpc>
                        <a:spcBef>
                          <a:spcPct val="0"/>
                        </a:spcBef>
                        <a:spcAft>
                          <a:spcPct val="0"/>
                        </a:spcAft>
                      </a:pPr>
                      <a:r>
                        <a:rPr lang="zh-CN" altLang="en-US" sz="1200" b="0" i="0">
                          <a:solidFill>
                            <a:srgbClr val="333333"/>
                          </a:solidFill>
                          <a:latin typeface="微软雅黑" panose="020B0503020204020204" charset="-122"/>
                          <a:ea typeface="微软雅黑" panose="020B0503020204020204" charset="-122"/>
                        </a:rPr>
                        <a:t>分支机构合计</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100%</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50</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100%</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50</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0</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50</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r>
            </a:tbl>
          </a:graphicData>
        </a:graphic>
      </p:graphicFrame>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65480" y="1746885"/>
            <a:ext cx="9170670" cy="331470"/>
          </a:xfrm>
          <a:prstGeom prst="rect">
            <a:avLst/>
          </a:prstGeom>
        </p:spPr>
        <p:txBody>
          <a:bodyPr wrap="square">
            <a:spAutoFit/>
          </a:bodyPr>
          <a:p>
            <a:pPr marL="0" indent="0" algn="just">
              <a:lnSpc>
                <a:spcPts val="1875"/>
              </a:lnSpc>
              <a:spcBef>
                <a:spcPts val="1500"/>
              </a:spcBef>
              <a:spcAft>
                <a:spcPct val="0"/>
              </a:spcAft>
            </a:pPr>
            <a:r>
              <a:rPr lang="zh-CN" altLang="en-US" sz="1600" b="0" i="0">
                <a:solidFill>
                  <a:srgbClr val="333333"/>
                </a:solidFill>
                <a:latin typeface="宋体" panose="02010600030101010101" pitchFamily="2" charset="-122"/>
                <a:ea typeface="宋体" panose="02010600030101010101" pitchFamily="2" charset="-122"/>
              </a:rPr>
              <a:t>第二季度预缴申报时，发现分配比例计算有误，应按照</a:t>
            </a:r>
            <a:r>
              <a:rPr lang="en-US" altLang="zh-CN" sz="1600" b="0" i="0">
                <a:solidFill>
                  <a:srgbClr val="333333"/>
                </a:solidFill>
                <a:latin typeface="宋体" panose="02010600030101010101" pitchFamily="2" charset="-122"/>
                <a:ea typeface="宋体" panose="02010600030101010101" pitchFamily="2" charset="-122"/>
              </a:rPr>
              <a:t>10%</a:t>
            </a:r>
            <a:r>
              <a:rPr lang="zh-CN" altLang="en-US" sz="1600" b="0" i="0">
                <a:solidFill>
                  <a:srgbClr val="333333"/>
                </a:solidFill>
                <a:latin typeface="宋体" panose="02010600030101010101" pitchFamily="2" charset="-122"/>
                <a:ea typeface="宋体" panose="02010600030101010101" pitchFamily="2" charset="-122"/>
              </a:rPr>
              <a:t>、</a:t>
            </a:r>
            <a:r>
              <a:rPr lang="en-US" altLang="zh-CN" sz="1600" b="0" i="0">
                <a:solidFill>
                  <a:srgbClr val="333333"/>
                </a:solidFill>
                <a:latin typeface="宋体" panose="02010600030101010101" pitchFamily="2" charset="-122"/>
                <a:ea typeface="宋体" panose="02010600030101010101" pitchFamily="2" charset="-122"/>
              </a:rPr>
              <a:t>30%</a:t>
            </a:r>
            <a:r>
              <a:rPr lang="zh-CN" altLang="en-US" sz="1600" b="0" i="0">
                <a:solidFill>
                  <a:srgbClr val="333333"/>
                </a:solidFill>
                <a:latin typeface="宋体" panose="02010600030101010101" pitchFamily="2" charset="-122"/>
                <a:ea typeface="宋体" panose="02010600030101010101" pitchFamily="2" charset="-122"/>
              </a:rPr>
              <a:t>、</a:t>
            </a:r>
            <a:r>
              <a:rPr lang="en-US" altLang="zh-CN" sz="1600" b="0" i="0">
                <a:solidFill>
                  <a:srgbClr val="333333"/>
                </a:solidFill>
                <a:latin typeface="宋体" panose="02010600030101010101" pitchFamily="2" charset="-122"/>
                <a:ea typeface="宋体" panose="02010600030101010101" pitchFamily="2" charset="-122"/>
              </a:rPr>
              <a:t>60%</a:t>
            </a:r>
            <a:r>
              <a:rPr lang="zh-CN" altLang="en-US" sz="1600" b="0" i="0">
                <a:solidFill>
                  <a:srgbClr val="333333"/>
                </a:solidFill>
                <a:latin typeface="宋体" panose="02010600030101010101" pitchFamily="2" charset="-122"/>
                <a:ea typeface="宋体" panose="02010600030101010101" pitchFamily="2" charset="-122"/>
              </a:rPr>
              <a:t>的分配比例计算，具体如下：</a:t>
            </a:r>
            <a:endParaRPr lang="zh-CN" altLang="en-US" sz="1600" b="0" i="0">
              <a:solidFill>
                <a:srgbClr val="333333"/>
              </a:solidFill>
              <a:latin typeface="宋体" panose="02010600030101010101" pitchFamily="2" charset="-122"/>
              <a:ea typeface="宋体" panose="02010600030101010101" pitchFamily="2" charset="-122"/>
            </a:endParaRPr>
          </a:p>
        </p:txBody>
      </p:sp>
      <p:graphicFrame>
        <p:nvGraphicFramePr>
          <p:cNvPr id="3" name="表格 2"/>
          <p:cNvGraphicFramePr/>
          <p:nvPr/>
        </p:nvGraphicFramePr>
        <p:xfrm>
          <a:off x="665480" y="2319020"/>
          <a:ext cx="10481310" cy="1181100"/>
        </p:xfrm>
        <a:graphic>
          <a:graphicData uri="http://schemas.openxmlformats.org/drawingml/2006/table">
            <a:tbl>
              <a:tblPr/>
              <a:tblGrid>
                <a:gridCol w="1497330"/>
                <a:gridCol w="1497330"/>
                <a:gridCol w="1497330"/>
                <a:gridCol w="1497330"/>
                <a:gridCol w="1497330"/>
                <a:gridCol w="1497330"/>
                <a:gridCol w="1497330"/>
              </a:tblGrid>
              <a:tr h="200025">
                <a:tc rowSpan="2">
                  <a:txBody>
                    <a:bodyPr/>
                    <a:p>
                      <a:pPr marL="0" indent="0" 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 </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gridSpan="2">
                  <a:txBody>
                    <a:bodyPr/>
                    <a:p>
                      <a:pPr marL="0" indent="0" algn="ctr" fontAlgn="ctr">
                        <a:lnSpc>
                          <a:spcPts val="1875"/>
                        </a:lnSpc>
                        <a:spcBef>
                          <a:spcPct val="0"/>
                        </a:spcBef>
                        <a:spcAft>
                          <a:spcPct val="0"/>
                        </a:spcAft>
                      </a:pPr>
                      <a:r>
                        <a:rPr lang="zh-CN" altLang="en-US" sz="1200" b="0" i="0">
                          <a:solidFill>
                            <a:srgbClr val="333333"/>
                          </a:solidFill>
                          <a:latin typeface="微软雅黑" panose="020B0503020204020204" charset="-122"/>
                          <a:ea typeface="微软雅黑" panose="020B0503020204020204" charset="-122"/>
                        </a:rPr>
                        <a:t>原方法</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4">
                  <a:txBody>
                    <a:bodyPr/>
                    <a:p>
                      <a:pPr marL="0" indent="0" algn="ctr" fontAlgn="ctr">
                        <a:lnSpc>
                          <a:spcPts val="1875"/>
                        </a:lnSpc>
                        <a:spcBef>
                          <a:spcPct val="0"/>
                        </a:spcBef>
                        <a:spcAft>
                          <a:spcPct val="0"/>
                        </a:spcAft>
                      </a:pPr>
                      <a:r>
                        <a:rPr lang="zh-CN" altLang="en-US" sz="1200" b="0" i="0">
                          <a:solidFill>
                            <a:srgbClr val="333333"/>
                          </a:solidFill>
                          <a:latin typeface="微软雅黑" panose="020B0503020204020204" charset="-122"/>
                          <a:ea typeface="微软雅黑" panose="020B0503020204020204" charset="-122"/>
                        </a:rPr>
                        <a:t>新方法</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488950">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marL="0" indent="0" algn="ctr" fontAlgn="ctr">
                        <a:lnSpc>
                          <a:spcPts val="1875"/>
                        </a:lnSpc>
                        <a:spcBef>
                          <a:spcPct val="0"/>
                        </a:spcBef>
                        <a:spcAft>
                          <a:spcPct val="0"/>
                        </a:spcAft>
                      </a:pPr>
                      <a:r>
                        <a:rPr lang="zh-CN" altLang="en-US" sz="1200" b="0" i="0">
                          <a:solidFill>
                            <a:srgbClr val="333333"/>
                          </a:solidFill>
                          <a:latin typeface="微软雅黑" panose="020B0503020204020204" charset="-122"/>
                          <a:ea typeface="微软雅黑" panose="020B0503020204020204" charset="-122"/>
                        </a:rPr>
                        <a:t>分配比例</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zh-CN" altLang="en-US" sz="1200" b="0" i="0">
                          <a:solidFill>
                            <a:srgbClr val="333333"/>
                          </a:solidFill>
                          <a:latin typeface="微软雅黑" panose="020B0503020204020204" charset="-122"/>
                          <a:ea typeface="微软雅黑" panose="020B0503020204020204" charset="-122"/>
                        </a:rPr>
                        <a:t>金额</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zh-CN" altLang="en-US" sz="1200" b="0" i="0">
                          <a:solidFill>
                            <a:srgbClr val="333333"/>
                          </a:solidFill>
                          <a:latin typeface="微软雅黑" panose="020B0503020204020204" charset="-122"/>
                          <a:ea typeface="微软雅黑" panose="020B0503020204020204" charset="-122"/>
                        </a:rPr>
                        <a:t>分配比例</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zh-CN" altLang="en-US" sz="1200" b="0" i="0">
                          <a:solidFill>
                            <a:srgbClr val="333333"/>
                          </a:solidFill>
                          <a:latin typeface="微软雅黑" panose="020B0503020204020204" charset="-122"/>
                          <a:ea typeface="微软雅黑" panose="020B0503020204020204" charset="-122"/>
                        </a:rPr>
                        <a:t>实际应分摊所得税额</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zh-CN" altLang="en-US" sz="1200" b="0" i="0">
                          <a:solidFill>
                            <a:srgbClr val="333333"/>
                          </a:solidFill>
                          <a:latin typeface="微软雅黑" panose="020B0503020204020204" charset="-122"/>
                          <a:ea typeface="微软雅黑" panose="020B0503020204020204" charset="-122"/>
                        </a:rPr>
                        <a:t>累计已分摊所得税额</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zh-CN" altLang="en-US" sz="1200" b="0" i="0">
                          <a:solidFill>
                            <a:srgbClr val="333333"/>
                          </a:solidFill>
                          <a:latin typeface="微软雅黑" panose="020B0503020204020204" charset="-122"/>
                          <a:ea typeface="微软雅黑" panose="020B0503020204020204" charset="-122"/>
                        </a:rPr>
                        <a:t>实际分摊应补（退）所得税额</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r>
              <a:tr h="190500">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B</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10%</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3.75</a:t>
                      </a:r>
                      <a:r>
                        <a:rPr lang="zh-CN" altLang="en-US" sz="1200" b="0" i="0">
                          <a:solidFill>
                            <a:srgbClr val="333333"/>
                          </a:solidFill>
                          <a:latin typeface="微软雅黑" panose="020B0503020204020204" charset="-122"/>
                          <a:ea typeface="微软雅黑" panose="020B0503020204020204" charset="-122"/>
                        </a:rPr>
                        <a:t>（</a:t>
                      </a:r>
                      <a:r>
                        <a:rPr lang="en-US" altLang="zh-CN" sz="1200" b="0" i="0">
                          <a:solidFill>
                            <a:srgbClr val="333333"/>
                          </a:solidFill>
                          <a:latin typeface="微软雅黑" panose="020B0503020204020204" charset="-122"/>
                          <a:ea typeface="微软雅黑" panose="020B0503020204020204" charset="-122"/>
                        </a:rPr>
                        <a:t>75×50%×10%</a:t>
                      </a:r>
                      <a:r>
                        <a:rPr lang="zh-CN" altLang="en-US" sz="1200" b="0" i="0">
                          <a:solidFill>
                            <a:srgbClr val="333333"/>
                          </a:solidFill>
                          <a:latin typeface="微软雅黑" panose="020B0503020204020204" charset="-122"/>
                          <a:ea typeface="微软雅黑" panose="020B0503020204020204" charset="-122"/>
                        </a:rPr>
                        <a:t>）</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10%</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8.75</a:t>
                      </a:r>
                      <a:r>
                        <a:rPr lang="zh-CN" altLang="en-US" sz="1200" b="0" i="0">
                          <a:solidFill>
                            <a:srgbClr val="333333"/>
                          </a:solidFill>
                          <a:latin typeface="微软雅黑" panose="020B0503020204020204" charset="-122"/>
                          <a:ea typeface="微软雅黑" panose="020B0503020204020204" charset="-122"/>
                        </a:rPr>
                        <a:t>（</a:t>
                      </a:r>
                      <a:r>
                        <a:rPr lang="en-US" altLang="zh-CN" sz="1200" b="0" i="0">
                          <a:solidFill>
                            <a:srgbClr val="333333"/>
                          </a:solidFill>
                          <a:latin typeface="微软雅黑" panose="020B0503020204020204" charset="-122"/>
                          <a:ea typeface="微软雅黑" panose="020B0503020204020204" charset="-122"/>
                        </a:rPr>
                        <a:t>87.5×10%</a:t>
                      </a:r>
                      <a:r>
                        <a:rPr lang="zh-CN" altLang="en-US" sz="1200" b="0" i="0">
                          <a:solidFill>
                            <a:srgbClr val="333333"/>
                          </a:solidFill>
                          <a:latin typeface="微软雅黑" panose="020B0503020204020204" charset="-122"/>
                          <a:ea typeface="微软雅黑" panose="020B0503020204020204" charset="-122"/>
                        </a:rPr>
                        <a:t>）</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5</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3.75</a:t>
                      </a:r>
                      <a:r>
                        <a:rPr lang="zh-CN" altLang="en-US" sz="1200" b="0" i="0">
                          <a:solidFill>
                            <a:srgbClr val="333333"/>
                          </a:solidFill>
                          <a:latin typeface="微软雅黑" panose="020B0503020204020204" charset="-122"/>
                          <a:ea typeface="微软雅黑" panose="020B0503020204020204" charset="-122"/>
                        </a:rPr>
                        <a:t>（</a:t>
                      </a:r>
                      <a:r>
                        <a:rPr lang="en-US" altLang="zh-CN" sz="1200" b="0" i="0">
                          <a:solidFill>
                            <a:srgbClr val="333333"/>
                          </a:solidFill>
                          <a:latin typeface="微软雅黑" panose="020B0503020204020204" charset="-122"/>
                          <a:ea typeface="微软雅黑" panose="020B0503020204020204" charset="-122"/>
                        </a:rPr>
                        <a:t>8.75</a:t>
                      </a:r>
                      <a:r>
                        <a:rPr lang="zh-CN" altLang="en-US" sz="1200" b="0" i="0">
                          <a:solidFill>
                            <a:srgbClr val="333333"/>
                          </a:solidFill>
                          <a:latin typeface="微软雅黑" panose="020B0503020204020204" charset="-122"/>
                          <a:ea typeface="微软雅黑" panose="020B0503020204020204" charset="-122"/>
                        </a:rPr>
                        <a:t>－</a:t>
                      </a:r>
                      <a:r>
                        <a:rPr lang="en-US" altLang="zh-CN" sz="1200" b="0" i="0">
                          <a:solidFill>
                            <a:srgbClr val="333333"/>
                          </a:solidFill>
                          <a:latin typeface="微软雅黑" panose="020B0503020204020204" charset="-122"/>
                          <a:ea typeface="微软雅黑" panose="020B0503020204020204" charset="-122"/>
                        </a:rPr>
                        <a:t>5</a:t>
                      </a:r>
                      <a:r>
                        <a:rPr lang="zh-CN" altLang="en-US" sz="1200" b="0" i="0">
                          <a:solidFill>
                            <a:srgbClr val="333333"/>
                          </a:solidFill>
                          <a:latin typeface="微软雅黑" panose="020B0503020204020204" charset="-122"/>
                          <a:ea typeface="微软雅黑" panose="020B0503020204020204" charset="-122"/>
                        </a:rPr>
                        <a:t>）</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r>
              <a:tr h="180975">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C</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30%</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11.25</a:t>
                      </a:r>
                      <a:r>
                        <a:rPr lang="zh-CN" altLang="en-US" sz="1200" b="0" i="0">
                          <a:solidFill>
                            <a:srgbClr val="333333"/>
                          </a:solidFill>
                          <a:latin typeface="微软雅黑" panose="020B0503020204020204" charset="-122"/>
                          <a:ea typeface="微软雅黑" panose="020B0503020204020204" charset="-122"/>
                        </a:rPr>
                        <a:t>（</a:t>
                      </a:r>
                      <a:r>
                        <a:rPr lang="en-US" altLang="zh-CN" sz="1200" b="0" i="0">
                          <a:solidFill>
                            <a:srgbClr val="333333"/>
                          </a:solidFill>
                          <a:latin typeface="微软雅黑" panose="020B0503020204020204" charset="-122"/>
                          <a:ea typeface="微软雅黑" panose="020B0503020204020204" charset="-122"/>
                        </a:rPr>
                        <a:t>75×50%×30%</a:t>
                      </a:r>
                      <a:r>
                        <a:rPr lang="zh-CN" altLang="en-US" sz="1200" b="0" i="0">
                          <a:solidFill>
                            <a:srgbClr val="333333"/>
                          </a:solidFill>
                          <a:latin typeface="微软雅黑" panose="020B0503020204020204" charset="-122"/>
                          <a:ea typeface="微软雅黑" panose="020B0503020204020204" charset="-122"/>
                        </a:rPr>
                        <a:t>）</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30%</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26.25</a:t>
                      </a:r>
                      <a:r>
                        <a:rPr lang="zh-CN" altLang="en-US" sz="1200" b="0" i="0">
                          <a:solidFill>
                            <a:srgbClr val="333333"/>
                          </a:solidFill>
                          <a:latin typeface="微软雅黑" panose="020B0503020204020204" charset="-122"/>
                          <a:ea typeface="微软雅黑" panose="020B0503020204020204" charset="-122"/>
                        </a:rPr>
                        <a:t>（</a:t>
                      </a:r>
                      <a:r>
                        <a:rPr lang="en-US" altLang="zh-CN" sz="1200" b="0" i="0">
                          <a:solidFill>
                            <a:srgbClr val="333333"/>
                          </a:solidFill>
                          <a:latin typeface="微软雅黑" panose="020B0503020204020204" charset="-122"/>
                          <a:ea typeface="微软雅黑" panose="020B0503020204020204" charset="-122"/>
                        </a:rPr>
                        <a:t>87.5×30%</a:t>
                      </a:r>
                      <a:r>
                        <a:rPr lang="zh-CN" altLang="en-US" sz="1200" b="0" i="0">
                          <a:solidFill>
                            <a:srgbClr val="333333"/>
                          </a:solidFill>
                          <a:latin typeface="微软雅黑" panose="020B0503020204020204" charset="-122"/>
                          <a:ea typeface="微软雅黑" panose="020B0503020204020204" charset="-122"/>
                        </a:rPr>
                        <a:t>）</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20</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6.25</a:t>
                      </a:r>
                      <a:r>
                        <a:rPr lang="zh-CN" altLang="en-US" sz="1200" b="0" i="0">
                          <a:solidFill>
                            <a:srgbClr val="333333"/>
                          </a:solidFill>
                          <a:latin typeface="微软雅黑" panose="020B0503020204020204" charset="-122"/>
                          <a:ea typeface="微软雅黑" panose="020B0503020204020204" charset="-122"/>
                        </a:rPr>
                        <a:t>（</a:t>
                      </a:r>
                      <a:r>
                        <a:rPr lang="en-US" altLang="zh-CN" sz="1200" b="0" i="0">
                          <a:solidFill>
                            <a:srgbClr val="333333"/>
                          </a:solidFill>
                          <a:latin typeface="微软雅黑" panose="020B0503020204020204" charset="-122"/>
                          <a:ea typeface="微软雅黑" panose="020B0503020204020204" charset="-122"/>
                        </a:rPr>
                        <a:t>26.25</a:t>
                      </a:r>
                      <a:r>
                        <a:rPr lang="zh-CN" altLang="en-US" sz="1200" b="0" i="0">
                          <a:solidFill>
                            <a:srgbClr val="333333"/>
                          </a:solidFill>
                          <a:latin typeface="微软雅黑" panose="020B0503020204020204" charset="-122"/>
                          <a:ea typeface="微软雅黑" panose="020B0503020204020204" charset="-122"/>
                        </a:rPr>
                        <a:t>－</a:t>
                      </a:r>
                      <a:r>
                        <a:rPr lang="en-US" altLang="zh-CN" sz="1200" b="0" i="0">
                          <a:solidFill>
                            <a:srgbClr val="333333"/>
                          </a:solidFill>
                          <a:latin typeface="微软雅黑" panose="020B0503020204020204" charset="-122"/>
                          <a:ea typeface="微软雅黑" panose="020B0503020204020204" charset="-122"/>
                        </a:rPr>
                        <a:t>20</a:t>
                      </a:r>
                      <a:r>
                        <a:rPr lang="zh-CN" altLang="en-US" sz="1200" b="0" i="0">
                          <a:solidFill>
                            <a:srgbClr val="333333"/>
                          </a:solidFill>
                          <a:latin typeface="微软雅黑" panose="020B0503020204020204" charset="-122"/>
                          <a:ea typeface="微软雅黑" panose="020B0503020204020204" charset="-122"/>
                        </a:rPr>
                        <a:t>）</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r>
              <a:tr h="304800">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D</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60%</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22.5</a:t>
                      </a:r>
                      <a:r>
                        <a:rPr lang="zh-CN" altLang="en-US" sz="1200" b="0" i="0">
                          <a:solidFill>
                            <a:srgbClr val="333333"/>
                          </a:solidFill>
                          <a:latin typeface="微软雅黑" panose="020B0503020204020204" charset="-122"/>
                          <a:ea typeface="微软雅黑" panose="020B0503020204020204" charset="-122"/>
                        </a:rPr>
                        <a:t>（</a:t>
                      </a:r>
                      <a:r>
                        <a:rPr lang="en-US" altLang="zh-CN" sz="1200" b="0" i="0">
                          <a:solidFill>
                            <a:srgbClr val="333333"/>
                          </a:solidFill>
                          <a:latin typeface="微软雅黑" panose="020B0503020204020204" charset="-122"/>
                          <a:ea typeface="微软雅黑" panose="020B0503020204020204" charset="-122"/>
                        </a:rPr>
                        <a:t>75×50%×60%</a:t>
                      </a:r>
                      <a:r>
                        <a:rPr lang="zh-CN" altLang="en-US" sz="1200" b="0" i="0">
                          <a:solidFill>
                            <a:srgbClr val="333333"/>
                          </a:solidFill>
                          <a:latin typeface="微软雅黑" panose="020B0503020204020204" charset="-122"/>
                          <a:ea typeface="微软雅黑" panose="020B0503020204020204" charset="-122"/>
                        </a:rPr>
                        <a:t>）</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60%</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52.5</a:t>
                      </a:r>
                      <a:r>
                        <a:rPr lang="zh-CN" altLang="en-US" sz="1200" b="0" i="0">
                          <a:solidFill>
                            <a:srgbClr val="333333"/>
                          </a:solidFill>
                          <a:latin typeface="微软雅黑" panose="020B0503020204020204" charset="-122"/>
                          <a:ea typeface="微软雅黑" panose="020B0503020204020204" charset="-122"/>
                        </a:rPr>
                        <a:t>（</a:t>
                      </a:r>
                      <a:r>
                        <a:rPr lang="en-US" altLang="zh-CN" sz="1200" b="0" i="0">
                          <a:solidFill>
                            <a:srgbClr val="333333"/>
                          </a:solidFill>
                          <a:latin typeface="微软雅黑" panose="020B0503020204020204" charset="-122"/>
                          <a:ea typeface="微软雅黑" panose="020B0503020204020204" charset="-122"/>
                        </a:rPr>
                        <a:t>87.5×60%</a:t>
                      </a:r>
                      <a:r>
                        <a:rPr lang="zh-CN" altLang="en-US" sz="1200" b="0" i="0">
                          <a:solidFill>
                            <a:srgbClr val="333333"/>
                          </a:solidFill>
                          <a:latin typeface="微软雅黑" panose="020B0503020204020204" charset="-122"/>
                          <a:ea typeface="微软雅黑" panose="020B0503020204020204" charset="-122"/>
                        </a:rPr>
                        <a:t>）</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25</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27.5</a:t>
                      </a:r>
                      <a:r>
                        <a:rPr lang="zh-CN" altLang="en-US" sz="1200" b="0" i="0">
                          <a:solidFill>
                            <a:srgbClr val="333333"/>
                          </a:solidFill>
                          <a:latin typeface="微软雅黑" panose="020B0503020204020204" charset="-122"/>
                          <a:ea typeface="微软雅黑" panose="020B0503020204020204" charset="-122"/>
                        </a:rPr>
                        <a:t>（</a:t>
                      </a:r>
                      <a:r>
                        <a:rPr lang="en-US" altLang="zh-CN" sz="1200" b="0" i="0">
                          <a:solidFill>
                            <a:srgbClr val="333333"/>
                          </a:solidFill>
                          <a:latin typeface="微软雅黑" panose="020B0503020204020204" charset="-122"/>
                          <a:ea typeface="微软雅黑" panose="020B0503020204020204" charset="-122"/>
                        </a:rPr>
                        <a:t>52.5</a:t>
                      </a:r>
                      <a:r>
                        <a:rPr lang="zh-CN" altLang="en-US" sz="1200" b="0" i="0">
                          <a:solidFill>
                            <a:srgbClr val="333333"/>
                          </a:solidFill>
                          <a:latin typeface="微软雅黑" panose="020B0503020204020204" charset="-122"/>
                          <a:ea typeface="微软雅黑" panose="020B0503020204020204" charset="-122"/>
                        </a:rPr>
                        <a:t>－</a:t>
                      </a:r>
                      <a:r>
                        <a:rPr lang="en-US" altLang="zh-CN" sz="1200" b="0" i="0">
                          <a:solidFill>
                            <a:srgbClr val="333333"/>
                          </a:solidFill>
                          <a:latin typeface="微软雅黑" panose="020B0503020204020204" charset="-122"/>
                          <a:ea typeface="微软雅黑" panose="020B0503020204020204" charset="-122"/>
                        </a:rPr>
                        <a:t>25</a:t>
                      </a:r>
                      <a:r>
                        <a:rPr lang="zh-CN" altLang="en-US" sz="1200" b="0" i="0">
                          <a:solidFill>
                            <a:srgbClr val="333333"/>
                          </a:solidFill>
                          <a:latin typeface="微软雅黑" panose="020B0503020204020204" charset="-122"/>
                          <a:ea typeface="微软雅黑" panose="020B0503020204020204" charset="-122"/>
                        </a:rPr>
                        <a:t>）</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r>
              <a:tr h="304800">
                <a:tc>
                  <a:txBody>
                    <a:bodyPr/>
                    <a:p>
                      <a:pPr marL="0" indent="0" algn="ctr" fontAlgn="ctr">
                        <a:lnSpc>
                          <a:spcPts val="1875"/>
                        </a:lnSpc>
                        <a:spcBef>
                          <a:spcPct val="0"/>
                        </a:spcBef>
                        <a:spcAft>
                          <a:spcPct val="0"/>
                        </a:spcAft>
                      </a:pPr>
                      <a:r>
                        <a:rPr lang="zh-CN" altLang="en-US" sz="1200" b="0" i="0">
                          <a:solidFill>
                            <a:srgbClr val="333333"/>
                          </a:solidFill>
                          <a:latin typeface="微软雅黑" panose="020B0503020204020204" charset="-122"/>
                          <a:ea typeface="微软雅黑" panose="020B0503020204020204" charset="-122"/>
                        </a:rPr>
                        <a:t>分支机构合计</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100%</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37.5</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100%</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87.5</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50</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37.5</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r>
            </a:tbl>
          </a:graphicData>
        </a:graphic>
      </p:graphicFrame>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84860" y="1292225"/>
            <a:ext cx="10099675" cy="572135"/>
          </a:xfrm>
          <a:prstGeom prst="rect">
            <a:avLst/>
          </a:prstGeom>
        </p:spPr>
        <p:txBody>
          <a:bodyPr wrap="square">
            <a:spAutoFit/>
          </a:bodyPr>
          <a:p>
            <a:pPr marL="0" indent="0" algn="just">
              <a:lnSpc>
                <a:spcPts val="1875"/>
              </a:lnSpc>
              <a:spcBef>
                <a:spcPts val="1500"/>
              </a:spcBef>
              <a:spcAft>
                <a:spcPct val="0"/>
              </a:spcAft>
            </a:pPr>
            <a:r>
              <a:rPr lang="zh-CN" altLang="en-US" sz="1600" b="0" i="0">
                <a:solidFill>
                  <a:srgbClr val="333333"/>
                </a:solidFill>
                <a:latin typeface="宋体" panose="02010600030101010101" pitchFamily="2" charset="-122"/>
                <a:ea typeface="宋体" panose="02010600030101010101" pitchFamily="2" charset="-122"/>
              </a:rPr>
              <a:t>第三季度预缴申报时，由于</a:t>
            </a:r>
            <a:r>
              <a:rPr lang="en-US" altLang="zh-CN" sz="1600" b="0" i="0">
                <a:solidFill>
                  <a:srgbClr val="333333"/>
                </a:solidFill>
                <a:latin typeface="宋体" panose="02010600030101010101" pitchFamily="2" charset="-122"/>
                <a:ea typeface="宋体" panose="02010600030101010101" pitchFamily="2" charset="-122"/>
              </a:rPr>
              <a:t>D</a:t>
            </a:r>
            <a:r>
              <a:rPr lang="zh-CN" altLang="en-US" sz="1600" b="0" i="0">
                <a:solidFill>
                  <a:srgbClr val="333333"/>
                </a:solidFill>
                <a:latin typeface="宋体" panose="02010600030101010101" pitchFamily="2" charset="-122"/>
                <a:ea typeface="宋体" panose="02010600030101010101" pitchFamily="2" charset="-122"/>
              </a:rPr>
              <a:t>分支机构已经注销，其不再参与分配，已经缴纳的税款也不再重新分配，</a:t>
            </a:r>
            <a:r>
              <a:rPr lang="en-US" altLang="zh-CN" sz="1600" b="0" i="0">
                <a:solidFill>
                  <a:srgbClr val="333333"/>
                </a:solidFill>
                <a:latin typeface="宋体" panose="02010600030101010101" pitchFamily="2" charset="-122"/>
                <a:ea typeface="宋体" panose="02010600030101010101" pitchFamily="2" charset="-122"/>
              </a:rPr>
              <a:t>B</a:t>
            </a:r>
            <a:r>
              <a:rPr lang="zh-CN" altLang="en-US" sz="1600" b="0" i="0">
                <a:solidFill>
                  <a:srgbClr val="333333"/>
                </a:solidFill>
                <a:latin typeface="宋体" panose="02010600030101010101" pitchFamily="2" charset="-122"/>
                <a:ea typeface="宋体" panose="02010600030101010101" pitchFamily="2" charset="-122"/>
              </a:rPr>
              <a:t>、</a:t>
            </a:r>
            <a:r>
              <a:rPr lang="en-US" altLang="zh-CN" sz="1600" b="0" i="0">
                <a:solidFill>
                  <a:srgbClr val="333333"/>
                </a:solidFill>
                <a:latin typeface="宋体" panose="02010600030101010101" pitchFamily="2" charset="-122"/>
                <a:ea typeface="宋体" panose="02010600030101010101" pitchFamily="2" charset="-122"/>
              </a:rPr>
              <a:t>C</a:t>
            </a:r>
            <a:r>
              <a:rPr lang="zh-CN" altLang="en-US" sz="1600" b="0" i="0">
                <a:solidFill>
                  <a:srgbClr val="333333"/>
                </a:solidFill>
                <a:latin typeface="宋体" panose="02010600030101010101" pitchFamily="2" charset="-122"/>
                <a:ea typeface="宋体" panose="02010600030101010101" pitchFamily="2" charset="-122"/>
              </a:rPr>
              <a:t>分支机构按照</a:t>
            </a:r>
            <a:r>
              <a:rPr lang="en-US" altLang="zh-CN" sz="1600" b="0" i="0">
                <a:solidFill>
                  <a:srgbClr val="333333"/>
                </a:solidFill>
                <a:latin typeface="宋体" panose="02010600030101010101" pitchFamily="2" charset="-122"/>
                <a:ea typeface="宋体" panose="02010600030101010101" pitchFamily="2" charset="-122"/>
              </a:rPr>
              <a:t>20%</a:t>
            </a:r>
            <a:r>
              <a:rPr lang="zh-CN" altLang="en-US" sz="1600" b="0" i="0">
                <a:solidFill>
                  <a:srgbClr val="333333"/>
                </a:solidFill>
                <a:latin typeface="宋体" panose="02010600030101010101" pitchFamily="2" charset="-122"/>
                <a:ea typeface="宋体" panose="02010600030101010101" pitchFamily="2" charset="-122"/>
              </a:rPr>
              <a:t>、</a:t>
            </a:r>
            <a:r>
              <a:rPr lang="en-US" altLang="zh-CN" sz="1600" b="0" i="0">
                <a:solidFill>
                  <a:srgbClr val="333333"/>
                </a:solidFill>
                <a:latin typeface="宋体" panose="02010600030101010101" pitchFamily="2" charset="-122"/>
                <a:ea typeface="宋体" panose="02010600030101010101" pitchFamily="2" charset="-122"/>
              </a:rPr>
              <a:t>80%</a:t>
            </a:r>
            <a:r>
              <a:rPr lang="zh-CN" altLang="en-US" sz="1600" b="0" i="0">
                <a:solidFill>
                  <a:srgbClr val="333333"/>
                </a:solidFill>
                <a:latin typeface="宋体" panose="02010600030101010101" pitchFamily="2" charset="-122"/>
                <a:ea typeface="宋体" panose="02010600030101010101" pitchFamily="2" charset="-122"/>
              </a:rPr>
              <a:t>的分配比例计算，具体如下：</a:t>
            </a:r>
            <a:endParaRPr lang="zh-CN" altLang="en-US" sz="1600" b="0" i="0">
              <a:solidFill>
                <a:srgbClr val="333333"/>
              </a:solidFill>
              <a:latin typeface="宋体" panose="02010600030101010101" pitchFamily="2" charset="-122"/>
              <a:ea typeface="宋体" panose="02010600030101010101" pitchFamily="2" charset="-122"/>
            </a:endParaRPr>
          </a:p>
        </p:txBody>
      </p:sp>
      <p:graphicFrame>
        <p:nvGraphicFramePr>
          <p:cNvPr id="3" name="表格 2"/>
          <p:cNvGraphicFramePr/>
          <p:nvPr/>
        </p:nvGraphicFramePr>
        <p:xfrm>
          <a:off x="784860" y="2105025"/>
          <a:ext cx="10481310" cy="1181100"/>
        </p:xfrm>
        <a:graphic>
          <a:graphicData uri="http://schemas.openxmlformats.org/drawingml/2006/table">
            <a:tbl>
              <a:tblPr/>
              <a:tblGrid>
                <a:gridCol w="1497330"/>
                <a:gridCol w="1497330"/>
                <a:gridCol w="1497330"/>
                <a:gridCol w="1497330"/>
                <a:gridCol w="1497330"/>
                <a:gridCol w="1497330"/>
                <a:gridCol w="1497330"/>
              </a:tblGrid>
              <a:tr h="200025">
                <a:tc rowSpan="2">
                  <a:txBody>
                    <a:bodyPr/>
                    <a:p>
                      <a:pPr marL="0" indent="0" 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 </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gridSpan="2">
                  <a:txBody>
                    <a:bodyPr/>
                    <a:p>
                      <a:pPr marL="0" indent="0" algn="ctr" fontAlgn="ctr">
                        <a:lnSpc>
                          <a:spcPts val="1875"/>
                        </a:lnSpc>
                        <a:spcBef>
                          <a:spcPct val="0"/>
                        </a:spcBef>
                        <a:spcAft>
                          <a:spcPct val="0"/>
                        </a:spcAft>
                      </a:pPr>
                      <a:r>
                        <a:rPr lang="zh-CN" altLang="en-US" sz="1200" b="0" i="0">
                          <a:solidFill>
                            <a:srgbClr val="333333"/>
                          </a:solidFill>
                          <a:latin typeface="微软雅黑" panose="020B0503020204020204" charset="-122"/>
                          <a:ea typeface="微软雅黑" panose="020B0503020204020204" charset="-122"/>
                        </a:rPr>
                        <a:t>原方法</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4">
                  <a:txBody>
                    <a:bodyPr/>
                    <a:p>
                      <a:pPr marL="0" indent="0" algn="ctr" fontAlgn="ctr">
                        <a:lnSpc>
                          <a:spcPts val="1875"/>
                        </a:lnSpc>
                        <a:spcBef>
                          <a:spcPct val="0"/>
                        </a:spcBef>
                        <a:spcAft>
                          <a:spcPct val="0"/>
                        </a:spcAft>
                      </a:pPr>
                      <a:r>
                        <a:rPr lang="zh-CN" altLang="en-US" sz="1200" b="0" i="0">
                          <a:solidFill>
                            <a:srgbClr val="333333"/>
                          </a:solidFill>
                          <a:latin typeface="微软雅黑" panose="020B0503020204020204" charset="-122"/>
                          <a:ea typeface="微软雅黑" panose="020B0503020204020204" charset="-122"/>
                        </a:rPr>
                        <a:t>新方法</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55562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marL="0" indent="0" algn="ctr" fontAlgn="ctr">
                        <a:lnSpc>
                          <a:spcPts val="1875"/>
                        </a:lnSpc>
                        <a:spcBef>
                          <a:spcPct val="0"/>
                        </a:spcBef>
                        <a:spcAft>
                          <a:spcPct val="0"/>
                        </a:spcAft>
                      </a:pPr>
                      <a:r>
                        <a:rPr lang="zh-CN" altLang="en-US" sz="1200" b="0" i="0">
                          <a:solidFill>
                            <a:srgbClr val="333333"/>
                          </a:solidFill>
                          <a:latin typeface="微软雅黑" panose="020B0503020204020204" charset="-122"/>
                          <a:ea typeface="微软雅黑" panose="020B0503020204020204" charset="-122"/>
                        </a:rPr>
                        <a:t>分配比例</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zh-CN" altLang="en-US" sz="1200" b="0" i="0">
                          <a:solidFill>
                            <a:srgbClr val="333333"/>
                          </a:solidFill>
                          <a:latin typeface="微软雅黑" panose="020B0503020204020204" charset="-122"/>
                          <a:ea typeface="微软雅黑" panose="020B0503020204020204" charset="-122"/>
                        </a:rPr>
                        <a:t>金额</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zh-CN" altLang="en-US" sz="1200" b="0" i="0">
                          <a:solidFill>
                            <a:srgbClr val="333333"/>
                          </a:solidFill>
                          <a:latin typeface="微软雅黑" panose="020B0503020204020204" charset="-122"/>
                          <a:ea typeface="微软雅黑" panose="020B0503020204020204" charset="-122"/>
                        </a:rPr>
                        <a:t>分配比例</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zh-CN" altLang="en-US" sz="1200" b="0" i="0">
                          <a:solidFill>
                            <a:srgbClr val="333333"/>
                          </a:solidFill>
                          <a:latin typeface="微软雅黑" panose="020B0503020204020204" charset="-122"/>
                          <a:ea typeface="微软雅黑" panose="020B0503020204020204" charset="-122"/>
                        </a:rPr>
                        <a:t>实际应分摊所得税额</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zh-CN" altLang="en-US" sz="1200" b="0" i="0">
                          <a:solidFill>
                            <a:srgbClr val="333333"/>
                          </a:solidFill>
                          <a:latin typeface="微软雅黑" panose="020B0503020204020204" charset="-122"/>
                          <a:ea typeface="微软雅黑" panose="020B0503020204020204" charset="-122"/>
                        </a:rPr>
                        <a:t>累计已分摊所得税额</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zh-CN" altLang="en-US" sz="1200" b="0" i="0">
                          <a:solidFill>
                            <a:srgbClr val="333333"/>
                          </a:solidFill>
                          <a:latin typeface="微软雅黑" panose="020B0503020204020204" charset="-122"/>
                          <a:ea typeface="微软雅黑" panose="020B0503020204020204" charset="-122"/>
                        </a:rPr>
                        <a:t>实际分摊应补（退）所得税额</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r>
              <a:tr h="190500">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B</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20%</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15</a:t>
                      </a:r>
                      <a:r>
                        <a:rPr lang="zh-CN" altLang="en-US" sz="1200" b="0" i="0">
                          <a:solidFill>
                            <a:srgbClr val="333333"/>
                          </a:solidFill>
                          <a:latin typeface="微软雅黑" panose="020B0503020204020204" charset="-122"/>
                          <a:ea typeface="微软雅黑" panose="020B0503020204020204" charset="-122"/>
                        </a:rPr>
                        <a:t>（</a:t>
                      </a:r>
                      <a:r>
                        <a:rPr lang="en-US" altLang="zh-CN" sz="1200" b="0" i="0">
                          <a:solidFill>
                            <a:srgbClr val="333333"/>
                          </a:solidFill>
                          <a:latin typeface="微软雅黑" panose="020B0503020204020204" charset="-122"/>
                          <a:ea typeface="微软雅黑" panose="020B0503020204020204" charset="-122"/>
                        </a:rPr>
                        <a:t>150×50%×20%</a:t>
                      </a:r>
                      <a:r>
                        <a:rPr lang="zh-CN" altLang="en-US" sz="1200" b="0" i="0">
                          <a:solidFill>
                            <a:srgbClr val="333333"/>
                          </a:solidFill>
                          <a:latin typeface="微软雅黑" panose="020B0503020204020204" charset="-122"/>
                          <a:ea typeface="微软雅黑" panose="020B0503020204020204" charset="-122"/>
                        </a:rPr>
                        <a:t>）</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20%</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22[</a:t>
                      </a:r>
                      <a:r>
                        <a:rPr lang="zh-CN" altLang="en-US" sz="1200" b="0" i="0">
                          <a:solidFill>
                            <a:srgbClr val="333333"/>
                          </a:solidFill>
                          <a:latin typeface="微软雅黑" panose="020B0503020204020204" charset="-122"/>
                          <a:ea typeface="微软雅黑" panose="020B0503020204020204" charset="-122"/>
                        </a:rPr>
                        <a:t>（</a:t>
                      </a:r>
                      <a:r>
                        <a:rPr lang="en-US" altLang="zh-CN" sz="1200" b="0" i="0">
                          <a:solidFill>
                            <a:srgbClr val="333333"/>
                          </a:solidFill>
                          <a:latin typeface="微软雅黑" panose="020B0503020204020204" charset="-122"/>
                          <a:ea typeface="微软雅黑" panose="020B0503020204020204" charset="-122"/>
                        </a:rPr>
                        <a:t>162.5</a:t>
                      </a:r>
                      <a:r>
                        <a:rPr lang="zh-CN" altLang="en-US" sz="1200" b="0" i="0">
                          <a:solidFill>
                            <a:srgbClr val="333333"/>
                          </a:solidFill>
                          <a:latin typeface="微软雅黑" panose="020B0503020204020204" charset="-122"/>
                          <a:ea typeface="微软雅黑" panose="020B0503020204020204" charset="-122"/>
                        </a:rPr>
                        <a:t>－</a:t>
                      </a:r>
                      <a:r>
                        <a:rPr lang="en-US" altLang="zh-CN" sz="1200" b="0" i="0">
                          <a:solidFill>
                            <a:srgbClr val="333333"/>
                          </a:solidFill>
                          <a:latin typeface="微软雅黑" panose="020B0503020204020204" charset="-122"/>
                          <a:ea typeface="微软雅黑" panose="020B0503020204020204" charset="-122"/>
                        </a:rPr>
                        <a:t>52.5</a:t>
                      </a:r>
                      <a:r>
                        <a:rPr lang="zh-CN" altLang="en-US" sz="1200" b="0" i="0">
                          <a:solidFill>
                            <a:srgbClr val="333333"/>
                          </a:solidFill>
                          <a:latin typeface="微软雅黑" panose="020B0503020204020204" charset="-122"/>
                          <a:ea typeface="微软雅黑" panose="020B0503020204020204" charset="-122"/>
                        </a:rPr>
                        <a:t>）</a:t>
                      </a:r>
                      <a:r>
                        <a:rPr lang="en-US" altLang="zh-CN" sz="1200" b="0" i="0">
                          <a:solidFill>
                            <a:srgbClr val="333333"/>
                          </a:solidFill>
                          <a:latin typeface="微软雅黑" panose="020B0503020204020204" charset="-122"/>
                          <a:ea typeface="微软雅黑" panose="020B0503020204020204" charset="-122"/>
                        </a:rPr>
                        <a:t>×20%</a:t>
                      </a:r>
                      <a:r>
                        <a:rPr lang="zh-CN" altLang="en-US" sz="1200" b="0" i="0">
                          <a:solidFill>
                            <a:srgbClr val="333333"/>
                          </a:solidFill>
                          <a:latin typeface="微软雅黑" panose="020B0503020204020204" charset="-122"/>
                          <a:ea typeface="微软雅黑" panose="020B0503020204020204" charset="-122"/>
                        </a:rPr>
                        <a:t>）</a:t>
                      </a:r>
                      <a:r>
                        <a:rPr lang="en-US" altLang="zh-CN" sz="1200" b="0" i="0">
                          <a:solidFill>
                            <a:srgbClr val="333333"/>
                          </a:solidFill>
                          <a:latin typeface="微软雅黑" panose="020B0503020204020204" charset="-122"/>
                          <a:ea typeface="微软雅黑" panose="020B0503020204020204" charset="-122"/>
                        </a:rPr>
                        <a:t>]</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8.75</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13.25</a:t>
                      </a:r>
                      <a:r>
                        <a:rPr lang="zh-CN" altLang="en-US" sz="1200" b="0" i="0">
                          <a:solidFill>
                            <a:srgbClr val="333333"/>
                          </a:solidFill>
                          <a:latin typeface="微软雅黑" panose="020B0503020204020204" charset="-122"/>
                          <a:ea typeface="微软雅黑" panose="020B0503020204020204" charset="-122"/>
                        </a:rPr>
                        <a:t>（</a:t>
                      </a:r>
                      <a:r>
                        <a:rPr lang="en-US" altLang="zh-CN" sz="1200" b="0" i="0">
                          <a:solidFill>
                            <a:srgbClr val="333333"/>
                          </a:solidFill>
                          <a:latin typeface="微软雅黑" panose="020B0503020204020204" charset="-122"/>
                          <a:ea typeface="微软雅黑" panose="020B0503020204020204" charset="-122"/>
                        </a:rPr>
                        <a:t>22</a:t>
                      </a:r>
                      <a:r>
                        <a:rPr lang="zh-CN" altLang="en-US" sz="1200" b="0" i="0">
                          <a:solidFill>
                            <a:srgbClr val="333333"/>
                          </a:solidFill>
                          <a:latin typeface="微软雅黑" panose="020B0503020204020204" charset="-122"/>
                          <a:ea typeface="微软雅黑" panose="020B0503020204020204" charset="-122"/>
                        </a:rPr>
                        <a:t>－</a:t>
                      </a:r>
                      <a:r>
                        <a:rPr lang="en-US" altLang="zh-CN" sz="1200" b="0" i="0">
                          <a:solidFill>
                            <a:srgbClr val="333333"/>
                          </a:solidFill>
                          <a:latin typeface="微软雅黑" panose="020B0503020204020204" charset="-122"/>
                          <a:ea typeface="微软雅黑" panose="020B0503020204020204" charset="-122"/>
                        </a:rPr>
                        <a:t>8.75</a:t>
                      </a:r>
                      <a:r>
                        <a:rPr lang="zh-CN" altLang="en-US" sz="1200" b="0" i="0">
                          <a:solidFill>
                            <a:srgbClr val="333333"/>
                          </a:solidFill>
                          <a:latin typeface="微软雅黑" panose="020B0503020204020204" charset="-122"/>
                          <a:ea typeface="微软雅黑" panose="020B0503020204020204" charset="-122"/>
                        </a:rPr>
                        <a:t>）</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r>
              <a:tr h="180975">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C</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80%</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60</a:t>
                      </a:r>
                      <a:r>
                        <a:rPr lang="zh-CN" altLang="en-US" sz="1200" b="0" i="0">
                          <a:solidFill>
                            <a:srgbClr val="333333"/>
                          </a:solidFill>
                          <a:latin typeface="微软雅黑" panose="020B0503020204020204" charset="-122"/>
                          <a:ea typeface="微软雅黑" panose="020B0503020204020204" charset="-122"/>
                        </a:rPr>
                        <a:t>（</a:t>
                      </a:r>
                      <a:r>
                        <a:rPr lang="en-US" altLang="zh-CN" sz="1200" b="0" i="0">
                          <a:solidFill>
                            <a:srgbClr val="333333"/>
                          </a:solidFill>
                          <a:latin typeface="微软雅黑" panose="020B0503020204020204" charset="-122"/>
                          <a:ea typeface="微软雅黑" panose="020B0503020204020204" charset="-122"/>
                        </a:rPr>
                        <a:t>150×50%×80%</a:t>
                      </a:r>
                      <a:r>
                        <a:rPr lang="zh-CN" altLang="en-US" sz="1200" b="0" i="0">
                          <a:solidFill>
                            <a:srgbClr val="333333"/>
                          </a:solidFill>
                          <a:latin typeface="微软雅黑" panose="020B0503020204020204" charset="-122"/>
                          <a:ea typeface="微软雅黑" panose="020B0503020204020204" charset="-122"/>
                        </a:rPr>
                        <a:t>）</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80%</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88[</a:t>
                      </a:r>
                      <a:r>
                        <a:rPr lang="zh-CN" altLang="en-US" sz="1200" b="0" i="0">
                          <a:solidFill>
                            <a:srgbClr val="333333"/>
                          </a:solidFill>
                          <a:latin typeface="微软雅黑" panose="020B0503020204020204" charset="-122"/>
                          <a:ea typeface="微软雅黑" panose="020B0503020204020204" charset="-122"/>
                        </a:rPr>
                        <a:t>（</a:t>
                      </a:r>
                      <a:r>
                        <a:rPr lang="en-US" altLang="zh-CN" sz="1200" b="0" i="0">
                          <a:solidFill>
                            <a:srgbClr val="333333"/>
                          </a:solidFill>
                          <a:latin typeface="微软雅黑" panose="020B0503020204020204" charset="-122"/>
                          <a:ea typeface="微软雅黑" panose="020B0503020204020204" charset="-122"/>
                        </a:rPr>
                        <a:t>162.5</a:t>
                      </a:r>
                      <a:r>
                        <a:rPr lang="zh-CN" altLang="en-US" sz="1200" b="0" i="0">
                          <a:solidFill>
                            <a:srgbClr val="333333"/>
                          </a:solidFill>
                          <a:latin typeface="微软雅黑" panose="020B0503020204020204" charset="-122"/>
                          <a:ea typeface="微软雅黑" panose="020B0503020204020204" charset="-122"/>
                        </a:rPr>
                        <a:t>－</a:t>
                      </a:r>
                      <a:r>
                        <a:rPr lang="en-US" altLang="zh-CN" sz="1200" b="0" i="0">
                          <a:solidFill>
                            <a:srgbClr val="333333"/>
                          </a:solidFill>
                          <a:latin typeface="微软雅黑" panose="020B0503020204020204" charset="-122"/>
                          <a:ea typeface="微软雅黑" panose="020B0503020204020204" charset="-122"/>
                        </a:rPr>
                        <a:t>52.5</a:t>
                      </a:r>
                      <a:r>
                        <a:rPr lang="zh-CN" altLang="en-US" sz="1200" b="0" i="0">
                          <a:solidFill>
                            <a:srgbClr val="333333"/>
                          </a:solidFill>
                          <a:latin typeface="微软雅黑" panose="020B0503020204020204" charset="-122"/>
                          <a:ea typeface="微软雅黑" panose="020B0503020204020204" charset="-122"/>
                        </a:rPr>
                        <a:t>）</a:t>
                      </a:r>
                      <a:r>
                        <a:rPr lang="en-US" altLang="zh-CN" sz="1200" b="0" i="0">
                          <a:solidFill>
                            <a:srgbClr val="333333"/>
                          </a:solidFill>
                          <a:latin typeface="微软雅黑" panose="020B0503020204020204" charset="-122"/>
                          <a:ea typeface="微软雅黑" panose="020B0503020204020204" charset="-122"/>
                        </a:rPr>
                        <a:t>×80%</a:t>
                      </a:r>
                      <a:r>
                        <a:rPr lang="zh-CN" altLang="en-US" sz="1200" b="0" i="0">
                          <a:solidFill>
                            <a:srgbClr val="333333"/>
                          </a:solidFill>
                          <a:latin typeface="微软雅黑" panose="020B0503020204020204" charset="-122"/>
                          <a:ea typeface="微软雅黑" panose="020B0503020204020204" charset="-122"/>
                        </a:rPr>
                        <a:t>）</a:t>
                      </a:r>
                      <a:r>
                        <a:rPr lang="en-US" altLang="zh-CN" sz="1200" b="0" i="0">
                          <a:solidFill>
                            <a:srgbClr val="333333"/>
                          </a:solidFill>
                          <a:latin typeface="微软雅黑" panose="020B0503020204020204" charset="-122"/>
                          <a:ea typeface="微软雅黑" panose="020B0503020204020204" charset="-122"/>
                        </a:rPr>
                        <a:t>]</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26.25</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61.75</a:t>
                      </a:r>
                      <a:r>
                        <a:rPr lang="zh-CN" altLang="en-US" sz="1200" b="0" i="0">
                          <a:solidFill>
                            <a:srgbClr val="333333"/>
                          </a:solidFill>
                          <a:latin typeface="微软雅黑" panose="020B0503020204020204" charset="-122"/>
                          <a:ea typeface="微软雅黑" panose="020B0503020204020204" charset="-122"/>
                        </a:rPr>
                        <a:t>（</a:t>
                      </a:r>
                      <a:r>
                        <a:rPr lang="en-US" altLang="zh-CN" sz="1200" b="0" i="0">
                          <a:solidFill>
                            <a:srgbClr val="333333"/>
                          </a:solidFill>
                          <a:latin typeface="微软雅黑" panose="020B0503020204020204" charset="-122"/>
                          <a:ea typeface="微软雅黑" panose="020B0503020204020204" charset="-122"/>
                        </a:rPr>
                        <a:t>88</a:t>
                      </a:r>
                      <a:r>
                        <a:rPr lang="zh-CN" altLang="en-US" sz="1200" b="0" i="0">
                          <a:solidFill>
                            <a:srgbClr val="333333"/>
                          </a:solidFill>
                          <a:latin typeface="微软雅黑" panose="020B0503020204020204" charset="-122"/>
                          <a:ea typeface="微软雅黑" panose="020B0503020204020204" charset="-122"/>
                        </a:rPr>
                        <a:t>－</a:t>
                      </a:r>
                      <a:r>
                        <a:rPr lang="en-US" altLang="zh-CN" sz="1200" b="0" i="0">
                          <a:solidFill>
                            <a:srgbClr val="333333"/>
                          </a:solidFill>
                          <a:latin typeface="微软雅黑" panose="020B0503020204020204" charset="-122"/>
                          <a:ea typeface="微软雅黑" panose="020B0503020204020204" charset="-122"/>
                        </a:rPr>
                        <a:t>26.25</a:t>
                      </a:r>
                      <a:r>
                        <a:rPr lang="zh-CN" altLang="en-US" sz="1200" b="0" i="0">
                          <a:solidFill>
                            <a:srgbClr val="333333"/>
                          </a:solidFill>
                          <a:latin typeface="微软雅黑" panose="020B0503020204020204" charset="-122"/>
                          <a:ea typeface="微软雅黑" panose="020B0503020204020204" charset="-122"/>
                        </a:rPr>
                        <a:t>）</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r>
              <a:tr h="304800">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D</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0</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0</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0</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52.5</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52.5</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0</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r>
              <a:tr h="304800">
                <a:tc>
                  <a:txBody>
                    <a:bodyPr/>
                    <a:p>
                      <a:pPr marL="0" indent="0" algn="ctr" fontAlgn="ctr">
                        <a:lnSpc>
                          <a:spcPts val="1875"/>
                        </a:lnSpc>
                        <a:spcBef>
                          <a:spcPct val="0"/>
                        </a:spcBef>
                        <a:spcAft>
                          <a:spcPct val="0"/>
                        </a:spcAft>
                      </a:pPr>
                      <a:r>
                        <a:rPr lang="zh-CN" altLang="en-US" sz="1200" b="0" i="0">
                          <a:solidFill>
                            <a:srgbClr val="333333"/>
                          </a:solidFill>
                          <a:latin typeface="微软雅黑" panose="020B0503020204020204" charset="-122"/>
                          <a:ea typeface="微软雅黑" panose="020B0503020204020204" charset="-122"/>
                        </a:rPr>
                        <a:t>分支机构合计</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100%</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75</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100%</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162.5</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87.5</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75</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r>
            </a:tbl>
          </a:graphicData>
        </a:graphic>
      </p:graphicFrame>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480060" y="1635760"/>
            <a:ext cx="5692140" cy="331470"/>
          </a:xfrm>
          <a:prstGeom prst="rect">
            <a:avLst/>
          </a:prstGeom>
        </p:spPr>
        <p:txBody>
          <a:bodyPr wrap="square">
            <a:spAutoFit/>
          </a:bodyPr>
          <a:p>
            <a:pPr marL="0" indent="0" algn="just">
              <a:lnSpc>
                <a:spcPts val="1875"/>
              </a:lnSpc>
              <a:spcBef>
                <a:spcPts val="1500"/>
              </a:spcBef>
              <a:spcAft>
                <a:spcPct val="0"/>
              </a:spcAft>
            </a:pPr>
            <a:r>
              <a:rPr lang="zh-CN" altLang="en-US" sz="1600" b="0" i="0">
                <a:solidFill>
                  <a:srgbClr val="333333"/>
                </a:solidFill>
                <a:latin typeface="宋体" panose="02010600030101010101" pitchFamily="2" charset="-122"/>
                <a:ea typeface="宋体" panose="02010600030101010101" pitchFamily="2" charset="-122"/>
              </a:rPr>
              <a:t>第四季度预缴申报时，根据上述计算规则类推，具体如下：</a:t>
            </a:r>
            <a:endParaRPr lang="zh-CN" altLang="en-US" sz="1600" b="0" i="0">
              <a:solidFill>
                <a:srgbClr val="333333"/>
              </a:solidFill>
              <a:latin typeface="宋体" panose="02010600030101010101" pitchFamily="2" charset="-122"/>
              <a:ea typeface="宋体" panose="02010600030101010101" pitchFamily="2" charset="-122"/>
            </a:endParaRPr>
          </a:p>
        </p:txBody>
      </p:sp>
      <p:graphicFrame>
        <p:nvGraphicFramePr>
          <p:cNvPr id="3" name="表格 2"/>
          <p:cNvGraphicFramePr/>
          <p:nvPr/>
        </p:nvGraphicFramePr>
        <p:xfrm>
          <a:off x="480060" y="2207578"/>
          <a:ext cx="10481310" cy="1181100"/>
        </p:xfrm>
        <a:graphic>
          <a:graphicData uri="http://schemas.openxmlformats.org/drawingml/2006/table">
            <a:tbl>
              <a:tblPr/>
              <a:tblGrid>
                <a:gridCol w="1497330"/>
                <a:gridCol w="1497330"/>
                <a:gridCol w="1497330"/>
                <a:gridCol w="1497330"/>
                <a:gridCol w="1497330"/>
                <a:gridCol w="1497330"/>
                <a:gridCol w="1497330"/>
              </a:tblGrid>
              <a:tr h="200025">
                <a:tc rowSpan="2">
                  <a:txBody>
                    <a:bodyPr/>
                    <a:p>
                      <a:pPr marL="0" indent="0">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 </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gridSpan="2">
                  <a:txBody>
                    <a:bodyPr/>
                    <a:p>
                      <a:pPr marL="0" indent="0" algn="ctr" fontAlgn="ctr">
                        <a:lnSpc>
                          <a:spcPts val="1875"/>
                        </a:lnSpc>
                        <a:spcBef>
                          <a:spcPct val="0"/>
                        </a:spcBef>
                        <a:spcAft>
                          <a:spcPct val="0"/>
                        </a:spcAft>
                      </a:pPr>
                      <a:r>
                        <a:rPr lang="zh-CN" altLang="en-US" sz="1200" b="0" i="0">
                          <a:solidFill>
                            <a:srgbClr val="333333"/>
                          </a:solidFill>
                          <a:latin typeface="微软雅黑" panose="020B0503020204020204" charset="-122"/>
                          <a:ea typeface="微软雅黑" panose="020B0503020204020204" charset="-122"/>
                        </a:rPr>
                        <a:t>原方法</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gridSpan="4">
                  <a:txBody>
                    <a:bodyPr/>
                    <a:p>
                      <a:pPr marL="0" indent="0" algn="ctr" fontAlgn="ctr">
                        <a:lnSpc>
                          <a:spcPts val="1875"/>
                        </a:lnSpc>
                        <a:spcBef>
                          <a:spcPct val="0"/>
                        </a:spcBef>
                        <a:spcAft>
                          <a:spcPct val="0"/>
                        </a:spcAft>
                      </a:pPr>
                      <a:r>
                        <a:rPr lang="zh-CN" altLang="en-US" sz="1200" b="0" i="0">
                          <a:solidFill>
                            <a:srgbClr val="333333"/>
                          </a:solidFill>
                          <a:latin typeface="微软雅黑" panose="020B0503020204020204" charset="-122"/>
                          <a:ea typeface="微软雅黑" panose="020B0503020204020204" charset="-122"/>
                        </a:rPr>
                        <a:t>新方法</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55562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marL="0" indent="0" algn="ctr" fontAlgn="ctr">
                        <a:lnSpc>
                          <a:spcPts val="1875"/>
                        </a:lnSpc>
                        <a:spcBef>
                          <a:spcPct val="0"/>
                        </a:spcBef>
                        <a:spcAft>
                          <a:spcPct val="0"/>
                        </a:spcAft>
                      </a:pPr>
                      <a:r>
                        <a:rPr lang="zh-CN" altLang="en-US" sz="1200" b="0" i="0">
                          <a:solidFill>
                            <a:srgbClr val="333333"/>
                          </a:solidFill>
                          <a:latin typeface="微软雅黑" panose="020B0503020204020204" charset="-122"/>
                          <a:ea typeface="微软雅黑" panose="020B0503020204020204" charset="-122"/>
                        </a:rPr>
                        <a:t>分配比例</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zh-CN" altLang="en-US" sz="1200" b="0" i="0">
                          <a:solidFill>
                            <a:srgbClr val="333333"/>
                          </a:solidFill>
                          <a:latin typeface="微软雅黑" panose="020B0503020204020204" charset="-122"/>
                          <a:ea typeface="微软雅黑" panose="020B0503020204020204" charset="-122"/>
                        </a:rPr>
                        <a:t>金额</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zh-CN" altLang="en-US" sz="1200" b="0" i="0">
                          <a:solidFill>
                            <a:srgbClr val="333333"/>
                          </a:solidFill>
                          <a:latin typeface="微软雅黑" panose="020B0503020204020204" charset="-122"/>
                          <a:ea typeface="微软雅黑" panose="020B0503020204020204" charset="-122"/>
                        </a:rPr>
                        <a:t>分配比例</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zh-CN" altLang="en-US" sz="1200" b="0" i="0">
                          <a:solidFill>
                            <a:srgbClr val="333333"/>
                          </a:solidFill>
                          <a:latin typeface="微软雅黑" panose="020B0503020204020204" charset="-122"/>
                          <a:ea typeface="微软雅黑" panose="020B0503020204020204" charset="-122"/>
                        </a:rPr>
                        <a:t>实际应分摊所得税额</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zh-CN" altLang="en-US" sz="1200" b="0" i="0">
                          <a:solidFill>
                            <a:srgbClr val="333333"/>
                          </a:solidFill>
                          <a:latin typeface="微软雅黑" panose="020B0503020204020204" charset="-122"/>
                          <a:ea typeface="微软雅黑" panose="020B0503020204020204" charset="-122"/>
                        </a:rPr>
                        <a:t>累计已分摊所得税额</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zh-CN" altLang="en-US" sz="1200" b="0" i="0">
                          <a:solidFill>
                            <a:srgbClr val="333333"/>
                          </a:solidFill>
                          <a:latin typeface="微软雅黑" panose="020B0503020204020204" charset="-122"/>
                          <a:ea typeface="微软雅黑" panose="020B0503020204020204" charset="-122"/>
                        </a:rPr>
                        <a:t>实际分摊应补（退）所得税额</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r>
              <a:tr h="190500">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B</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20%</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0</a:t>
                      </a:r>
                      <a:r>
                        <a:rPr lang="zh-CN" altLang="en-US" sz="1200" b="0" i="0">
                          <a:solidFill>
                            <a:srgbClr val="333333"/>
                          </a:solidFill>
                          <a:latin typeface="微软雅黑" panose="020B0503020204020204" charset="-122"/>
                          <a:ea typeface="微软雅黑" panose="020B0503020204020204" charset="-122"/>
                        </a:rPr>
                        <a:t>（－</a:t>
                      </a:r>
                      <a:r>
                        <a:rPr lang="en-US" altLang="zh-CN" sz="1200" b="0" i="0">
                          <a:solidFill>
                            <a:srgbClr val="333333"/>
                          </a:solidFill>
                          <a:latin typeface="微软雅黑" panose="020B0503020204020204" charset="-122"/>
                          <a:ea typeface="微软雅黑" panose="020B0503020204020204" charset="-122"/>
                        </a:rPr>
                        <a:t>25×50%×20%</a:t>
                      </a:r>
                      <a:r>
                        <a:rPr lang="zh-CN" altLang="en-US" sz="1200" b="0" i="0">
                          <a:solidFill>
                            <a:srgbClr val="333333"/>
                          </a:solidFill>
                          <a:latin typeface="微软雅黑" panose="020B0503020204020204" charset="-122"/>
                          <a:ea typeface="微软雅黑" panose="020B0503020204020204" charset="-122"/>
                        </a:rPr>
                        <a:t>）</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20%</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19.5[</a:t>
                      </a:r>
                      <a:r>
                        <a:rPr lang="zh-CN" altLang="en-US" sz="1200" b="0" i="0">
                          <a:solidFill>
                            <a:srgbClr val="333333"/>
                          </a:solidFill>
                          <a:latin typeface="微软雅黑" panose="020B0503020204020204" charset="-122"/>
                          <a:ea typeface="微软雅黑" panose="020B0503020204020204" charset="-122"/>
                        </a:rPr>
                        <a:t>（</a:t>
                      </a:r>
                      <a:r>
                        <a:rPr lang="en-US" altLang="zh-CN" sz="1200" b="0" i="0">
                          <a:solidFill>
                            <a:srgbClr val="333333"/>
                          </a:solidFill>
                          <a:latin typeface="微软雅黑" panose="020B0503020204020204" charset="-122"/>
                          <a:ea typeface="微软雅黑" panose="020B0503020204020204" charset="-122"/>
                        </a:rPr>
                        <a:t>150</a:t>
                      </a:r>
                      <a:r>
                        <a:rPr lang="zh-CN" altLang="en-US" sz="1200" b="0" i="0">
                          <a:solidFill>
                            <a:srgbClr val="333333"/>
                          </a:solidFill>
                          <a:latin typeface="微软雅黑" panose="020B0503020204020204" charset="-122"/>
                          <a:ea typeface="微软雅黑" panose="020B0503020204020204" charset="-122"/>
                        </a:rPr>
                        <a:t>－</a:t>
                      </a:r>
                      <a:r>
                        <a:rPr lang="en-US" altLang="zh-CN" sz="1200" b="0" i="0">
                          <a:solidFill>
                            <a:srgbClr val="333333"/>
                          </a:solidFill>
                          <a:latin typeface="微软雅黑" panose="020B0503020204020204" charset="-122"/>
                          <a:ea typeface="微软雅黑" panose="020B0503020204020204" charset="-122"/>
                        </a:rPr>
                        <a:t>52.5</a:t>
                      </a:r>
                      <a:r>
                        <a:rPr lang="zh-CN" altLang="en-US" sz="1200" b="0" i="0">
                          <a:solidFill>
                            <a:srgbClr val="333333"/>
                          </a:solidFill>
                          <a:latin typeface="微软雅黑" panose="020B0503020204020204" charset="-122"/>
                          <a:ea typeface="微软雅黑" panose="020B0503020204020204" charset="-122"/>
                        </a:rPr>
                        <a:t>）</a:t>
                      </a:r>
                      <a:r>
                        <a:rPr lang="en-US" altLang="zh-CN" sz="1200" b="0" i="0">
                          <a:solidFill>
                            <a:srgbClr val="333333"/>
                          </a:solidFill>
                          <a:latin typeface="微软雅黑" panose="020B0503020204020204" charset="-122"/>
                          <a:ea typeface="微软雅黑" panose="020B0503020204020204" charset="-122"/>
                        </a:rPr>
                        <a:t>×20%</a:t>
                      </a:r>
                      <a:r>
                        <a:rPr lang="zh-CN" altLang="en-US" sz="1200" b="0" i="0">
                          <a:solidFill>
                            <a:srgbClr val="333333"/>
                          </a:solidFill>
                          <a:latin typeface="微软雅黑" panose="020B0503020204020204" charset="-122"/>
                          <a:ea typeface="微软雅黑" panose="020B0503020204020204" charset="-122"/>
                        </a:rPr>
                        <a:t>）</a:t>
                      </a:r>
                      <a:r>
                        <a:rPr lang="en-US" altLang="zh-CN" sz="1200" b="0" i="0">
                          <a:solidFill>
                            <a:srgbClr val="333333"/>
                          </a:solidFill>
                          <a:latin typeface="微软雅黑" panose="020B0503020204020204" charset="-122"/>
                          <a:ea typeface="微软雅黑" panose="020B0503020204020204" charset="-122"/>
                        </a:rPr>
                        <a:t>]</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22</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0</a:t>
                      </a:r>
                      <a:r>
                        <a:rPr lang="zh-CN" altLang="en-US" sz="1200" b="0" i="0">
                          <a:solidFill>
                            <a:srgbClr val="333333"/>
                          </a:solidFill>
                          <a:latin typeface="微软雅黑" panose="020B0503020204020204" charset="-122"/>
                          <a:ea typeface="微软雅黑" panose="020B0503020204020204" charset="-122"/>
                        </a:rPr>
                        <a:t>（</a:t>
                      </a:r>
                      <a:r>
                        <a:rPr lang="en-US" altLang="zh-CN" sz="1200" b="0" i="0">
                          <a:solidFill>
                            <a:srgbClr val="333333"/>
                          </a:solidFill>
                          <a:latin typeface="微软雅黑" panose="020B0503020204020204" charset="-122"/>
                          <a:ea typeface="微软雅黑" panose="020B0503020204020204" charset="-122"/>
                        </a:rPr>
                        <a:t>19.5</a:t>
                      </a:r>
                      <a:r>
                        <a:rPr lang="zh-CN" altLang="en-US" sz="1200" b="0" i="0">
                          <a:solidFill>
                            <a:srgbClr val="333333"/>
                          </a:solidFill>
                          <a:latin typeface="微软雅黑" panose="020B0503020204020204" charset="-122"/>
                          <a:ea typeface="微软雅黑" panose="020B0503020204020204" charset="-122"/>
                        </a:rPr>
                        <a:t>－</a:t>
                      </a:r>
                      <a:r>
                        <a:rPr lang="en-US" altLang="zh-CN" sz="1200" b="0" i="0">
                          <a:solidFill>
                            <a:srgbClr val="333333"/>
                          </a:solidFill>
                          <a:latin typeface="微软雅黑" panose="020B0503020204020204" charset="-122"/>
                          <a:ea typeface="微软雅黑" panose="020B0503020204020204" charset="-122"/>
                        </a:rPr>
                        <a:t>22</a:t>
                      </a:r>
                      <a:r>
                        <a:rPr lang="zh-CN" altLang="en-US" sz="1200" b="0" i="0">
                          <a:solidFill>
                            <a:srgbClr val="333333"/>
                          </a:solidFill>
                          <a:latin typeface="微软雅黑" panose="020B0503020204020204" charset="-122"/>
                          <a:ea typeface="微软雅黑" panose="020B0503020204020204" charset="-122"/>
                        </a:rPr>
                        <a:t>）</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r>
              <a:tr h="180975">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C</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80%</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0</a:t>
                      </a:r>
                      <a:r>
                        <a:rPr lang="zh-CN" altLang="en-US" sz="1200" b="0" i="0">
                          <a:solidFill>
                            <a:srgbClr val="333333"/>
                          </a:solidFill>
                          <a:latin typeface="微软雅黑" panose="020B0503020204020204" charset="-122"/>
                          <a:ea typeface="微软雅黑" panose="020B0503020204020204" charset="-122"/>
                        </a:rPr>
                        <a:t>（－</a:t>
                      </a:r>
                      <a:r>
                        <a:rPr lang="en-US" altLang="zh-CN" sz="1200" b="0" i="0">
                          <a:solidFill>
                            <a:srgbClr val="333333"/>
                          </a:solidFill>
                          <a:latin typeface="微软雅黑" panose="020B0503020204020204" charset="-122"/>
                          <a:ea typeface="微软雅黑" panose="020B0503020204020204" charset="-122"/>
                        </a:rPr>
                        <a:t>25×50%×80%</a:t>
                      </a:r>
                      <a:r>
                        <a:rPr lang="zh-CN" altLang="en-US" sz="1200" b="0" i="0">
                          <a:solidFill>
                            <a:srgbClr val="333333"/>
                          </a:solidFill>
                          <a:latin typeface="微软雅黑" panose="020B0503020204020204" charset="-122"/>
                          <a:ea typeface="微软雅黑" panose="020B0503020204020204" charset="-122"/>
                        </a:rPr>
                        <a:t>）</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80%</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78[</a:t>
                      </a:r>
                      <a:r>
                        <a:rPr lang="zh-CN" altLang="en-US" sz="1200" b="0" i="0">
                          <a:solidFill>
                            <a:srgbClr val="333333"/>
                          </a:solidFill>
                          <a:latin typeface="微软雅黑" panose="020B0503020204020204" charset="-122"/>
                          <a:ea typeface="微软雅黑" panose="020B0503020204020204" charset="-122"/>
                        </a:rPr>
                        <a:t>（</a:t>
                      </a:r>
                      <a:r>
                        <a:rPr lang="en-US" altLang="zh-CN" sz="1200" b="0" i="0">
                          <a:solidFill>
                            <a:srgbClr val="333333"/>
                          </a:solidFill>
                          <a:latin typeface="微软雅黑" panose="020B0503020204020204" charset="-122"/>
                          <a:ea typeface="微软雅黑" panose="020B0503020204020204" charset="-122"/>
                        </a:rPr>
                        <a:t>150</a:t>
                      </a:r>
                      <a:r>
                        <a:rPr lang="zh-CN" altLang="en-US" sz="1200" b="0" i="0">
                          <a:solidFill>
                            <a:srgbClr val="333333"/>
                          </a:solidFill>
                          <a:latin typeface="微软雅黑" panose="020B0503020204020204" charset="-122"/>
                          <a:ea typeface="微软雅黑" panose="020B0503020204020204" charset="-122"/>
                        </a:rPr>
                        <a:t>－</a:t>
                      </a:r>
                      <a:r>
                        <a:rPr lang="en-US" altLang="zh-CN" sz="1200" b="0" i="0">
                          <a:solidFill>
                            <a:srgbClr val="333333"/>
                          </a:solidFill>
                          <a:latin typeface="微软雅黑" panose="020B0503020204020204" charset="-122"/>
                          <a:ea typeface="微软雅黑" panose="020B0503020204020204" charset="-122"/>
                        </a:rPr>
                        <a:t>52.5</a:t>
                      </a:r>
                      <a:r>
                        <a:rPr lang="zh-CN" altLang="en-US" sz="1200" b="0" i="0">
                          <a:solidFill>
                            <a:srgbClr val="333333"/>
                          </a:solidFill>
                          <a:latin typeface="微软雅黑" panose="020B0503020204020204" charset="-122"/>
                          <a:ea typeface="微软雅黑" panose="020B0503020204020204" charset="-122"/>
                        </a:rPr>
                        <a:t>）</a:t>
                      </a:r>
                      <a:r>
                        <a:rPr lang="en-US" altLang="zh-CN" sz="1200" b="0" i="0">
                          <a:solidFill>
                            <a:srgbClr val="333333"/>
                          </a:solidFill>
                          <a:latin typeface="微软雅黑" panose="020B0503020204020204" charset="-122"/>
                          <a:ea typeface="微软雅黑" panose="020B0503020204020204" charset="-122"/>
                        </a:rPr>
                        <a:t>×80%</a:t>
                      </a:r>
                      <a:r>
                        <a:rPr lang="zh-CN" altLang="en-US" sz="1200" b="0" i="0">
                          <a:solidFill>
                            <a:srgbClr val="333333"/>
                          </a:solidFill>
                          <a:latin typeface="微软雅黑" panose="020B0503020204020204" charset="-122"/>
                          <a:ea typeface="微软雅黑" panose="020B0503020204020204" charset="-122"/>
                        </a:rPr>
                        <a:t>）</a:t>
                      </a:r>
                      <a:r>
                        <a:rPr lang="en-US" altLang="zh-CN" sz="1200" b="0" i="0">
                          <a:solidFill>
                            <a:srgbClr val="333333"/>
                          </a:solidFill>
                          <a:latin typeface="微软雅黑" panose="020B0503020204020204" charset="-122"/>
                          <a:ea typeface="微软雅黑" panose="020B0503020204020204" charset="-122"/>
                        </a:rPr>
                        <a:t>]</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88</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0</a:t>
                      </a:r>
                      <a:r>
                        <a:rPr lang="zh-CN" altLang="en-US" sz="1200" b="0" i="0">
                          <a:solidFill>
                            <a:srgbClr val="333333"/>
                          </a:solidFill>
                          <a:latin typeface="微软雅黑" panose="020B0503020204020204" charset="-122"/>
                          <a:ea typeface="微软雅黑" panose="020B0503020204020204" charset="-122"/>
                        </a:rPr>
                        <a:t>（</a:t>
                      </a:r>
                      <a:r>
                        <a:rPr lang="en-US" altLang="zh-CN" sz="1200" b="0" i="0">
                          <a:solidFill>
                            <a:srgbClr val="333333"/>
                          </a:solidFill>
                          <a:latin typeface="微软雅黑" panose="020B0503020204020204" charset="-122"/>
                          <a:ea typeface="微软雅黑" panose="020B0503020204020204" charset="-122"/>
                        </a:rPr>
                        <a:t>78</a:t>
                      </a:r>
                      <a:r>
                        <a:rPr lang="zh-CN" altLang="en-US" sz="1200" b="0" i="0">
                          <a:solidFill>
                            <a:srgbClr val="333333"/>
                          </a:solidFill>
                          <a:latin typeface="微软雅黑" panose="020B0503020204020204" charset="-122"/>
                          <a:ea typeface="微软雅黑" panose="020B0503020204020204" charset="-122"/>
                        </a:rPr>
                        <a:t>－</a:t>
                      </a:r>
                      <a:r>
                        <a:rPr lang="en-US" altLang="zh-CN" sz="1200" b="0" i="0">
                          <a:solidFill>
                            <a:srgbClr val="333333"/>
                          </a:solidFill>
                          <a:latin typeface="微软雅黑" panose="020B0503020204020204" charset="-122"/>
                          <a:ea typeface="微软雅黑" panose="020B0503020204020204" charset="-122"/>
                        </a:rPr>
                        <a:t>88</a:t>
                      </a:r>
                      <a:r>
                        <a:rPr lang="zh-CN" altLang="en-US" sz="1200" b="0" i="0">
                          <a:solidFill>
                            <a:srgbClr val="333333"/>
                          </a:solidFill>
                          <a:latin typeface="微软雅黑" panose="020B0503020204020204" charset="-122"/>
                          <a:ea typeface="微软雅黑" panose="020B0503020204020204" charset="-122"/>
                        </a:rPr>
                        <a:t>）</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r>
              <a:tr h="304800">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D</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0</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0</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0</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52.5</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52.5</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0</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r>
              <a:tr h="304800">
                <a:tc>
                  <a:txBody>
                    <a:bodyPr/>
                    <a:p>
                      <a:pPr marL="0" indent="0" algn="ctr" fontAlgn="ctr">
                        <a:lnSpc>
                          <a:spcPts val="1875"/>
                        </a:lnSpc>
                        <a:spcBef>
                          <a:spcPct val="0"/>
                        </a:spcBef>
                        <a:spcAft>
                          <a:spcPct val="0"/>
                        </a:spcAft>
                      </a:pPr>
                      <a:r>
                        <a:rPr lang="zh-CN" altLang="en-US" sz="1200" b="0" i="0">
                          <a:solidFill>
                            <a:srgbClr val="333333"/>
                          </a:solidFill>
                          <a:latin typeface="微软雅黑" panose="020B0503020204020204" charset="-122"/>
                          <a:ea typeface="微软雅黑" panose="020B0503020204020204" charset="-122"/>
                        </a:rPr>
                        <a:t>分支机构合计</a:t>
                      </a:r>
                      <a:endParaRPr lang="zh-CN" altLang="en-US"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100%</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0</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100%</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150</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162.5</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a:p>
                      <a:pPr marL="0" indent="0" algn="ctr" fontAlgn="ctr">
                        <a:lnSpc>
                          <a:spcPts val="1875"/>
                        </a:lnSpc>
                        <a:spcBef>
                          <a:spcPct val="0"/>
                        </a:spcBef>
                        <a:spcAft>
                          <a:spcPct val="0"/>
                        </a:spcAft>
                      </a:pPr>
                      <a:r>
                        <a:rPr lang="en-US" altLang="zh-CN" sz="1200" b="0" i="0">
                          <a:solidFill>
                            <a:srgbClr val="333333"/>
                          </a:solidFill>
                          <a:latin typeface="微软雅黑" panose="020B0503020204020204" charset="-122"/>
                          <a:ea typeface="微软雅黑" panose="020B0503020204020204" charset="-122"/>
                        </a:rPr>
                        <a:t>0</a:t>
                      </a:r>
                      <a:endParaRPr lang="en-US" altLang="zh-CN" sz="1200" b="0" i="0">
                        <a:solidFill>
                          <a:srgbClr val="333333"/>
                        </a:solidFill>
                        <a:latin typeface="微软雅黑" panose="020B0503020204020204" charset="-122"/>
                        <a:ea typeface="微软雅黑" panose="020B0503020204020204" charset="-122"/>
                      </a:endParaRPr>
                    </a:p>
                  </a:txBody>
                  <a:tcPr marL="68580" marR="68580" marT="0" marB="0" anchor="ctr" anchorCtr="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r>
            </a:tbl>
          </a:graphicData>
        </a:graphic>
      </p:graphicFrame>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25805" y="575945"/>
            <a:ext cx="9108440" cy="4048760"/>
          </a:xfrm>
          <a:prstGeom prst="rect">
            <a:avLst/>
          </a:prstGeom>
        </p:spPr>
        <p:txBody>
          <a:bodyPr>
            <a:noAutofit/>
          </a:bodyPr>
          <a:p>
            <a:pPr marL="0" indent="0" algn="just"/>
            <a:r>
              <a:rPr lang="zh-CN" altLang="en-US" sz="1600" b="0" i="0">
                <a:solidFill>
                  <a:srgbClr val="333333"/>
                </a:solidFill>
                <a:latin typeface="宋体" panose="02010600030101010101" pitchFamily="2" charset="-122"/>
                <a:ea typeface="宋体" panose="02010600030101010101" pitchFamily="2" charset="-122"/>
              </a:rPr>
              <a:t>需要说明的是，汇总纳税企业如果不存在注销分支机构、分摊税款计算不准确等情形，无论按原计算方法，还是按新计算方法，结果都是一样的。但是，若汇总纳税企业前期预缴环节未准确计算分摊税款或当季发生分支机构注销情形，新计算方法将通过全量分摊方式，对全年分摊税款重新计算。案例中，由于第二季度发现第一季度</a:t>
            </a:r>
            <a:r>
              <a:rPr lang="en-US" altLang="zh-CN" sz="1600" b="0" i="0">
                <a:solidFill>
                  <a:srgbClr val="333333"/>
                </a:solidFill>
                <a:latin typeface="宋体" panose="02010600030101010101" pitchFamily="2" charset="-122"/>
                <a:ea typeface="宋体" panose="02010600030101010101" pitchFamily="2" charset="-122"/>
              </a:rPr>
              <a:t>C</a:t>
            </a:r>
            <a:r>
              <a:rPr lang="zh-CN" altLang="en-US" sz="1600" b="0" i="0">
                <a:solidFill>
                  <a:srgbClr val="333333"/>
                </a:solidFill>
                <a:latin typeface="宋体" panose="02010600030101010101" pitchFamily="2" charset="-122"/>
                <a:ea typeface="宋体" panose="02010600030101010101" pitchFamily="2" charset="-122"/>
              </a:rPr>
              <a:t>、</a:t>
            </a:r>
            <a:r>
              <a:rPr lang="en-US" altLang="zh-CN" sz="1600" b="0" i="0">
                <a:solidFill>
                  <a:srgbClr val="333333"/>
                </a:solidFill>
                <a:latin typeface="宋体" panose="02010600030101010101" pitchFamily="2" charset="-122"/>
                <a:ea typeface="宋体" panose="02010600030101010101" pitchFamily="2" charset="-122"/>
              </a:rPr>
              <a:t>D</a:t>
            </a:r>
            <a:r>
              <a:rPr lang="zh-CN" altLang="en-US" sz="1600" b="0" i="0">
                <a:solidFill>
                  <a:srgbClr val="333333"/>
                </a:solidFill>
                <a:latin typeface="宋体" panose="02010600030101010101" pitchFamily="2" charset="-122"/>
                <a:ea typeface="宋体" panose="02010600030101010101" pitchFamily="2" charset="-122"/>
              </a:rPr>
              <a:t>分支机构分配比例计算错误，在第二季度申报时按照新方法计算的</a:t>
            </a:r>
            <a:r>
              <a:rPr lang="en-US" altLang="zh-CN" sz="1600" b="0" i="0">
                <a:solidFill>
                  <a:srgbClr val="333333"/>
                </a:solidFill>
                <a:latin typeface="宋体" panose="02010600030101010101" pitchFamily="2" charset="-122"/>
                <a:ea typeface="宋体" panose="02010600030101010101" pitchFamily="2" charset="-122"/>
              </a:rPr>
              <a:t>C</a:t>
            </a:r>
            <a:r>
              <a:rPr lang="zh-CN" altLang="en-US" sz="1600" b="0" i="0">
                <a:solidFill>
                  <a:srgbClr val="333333"/>
                </a:solidFill>
                <a:latin typeface="宋体" panose="02010600030101010101" pitchFamily="2" charset="-122"/>
                <a:ea typeface="宋体" panose="02010600030101010101" pitchFamily="2" charset="-122"/>
              </a:rPr>
              <a:t>分支机构应补税额比原方法少</a:t>
            </a:r>
            <a:r>
              <a:rPr lang="en-US" altLang="zh-CN" sz="1600" b="0" i="0">
                <a:solidFill>
                  <a:srgbClr val="333333"/>
                </a:solidFill>
                <a:latin typeface="宋体" panose="02010600030101010101" pitchFamily="2" charset="-122"/>
                <a:ea typeface="宋体" panose="02010600030101010101" pitchFamily="2" charset="-122"/>
              </a:rPr>
              <a:t>5</a:t>
            </a:r>
            <a:r>
              <a:rPr lang="zh-CN" altLang="en-US" sz="1600" b="0" i="0">
                <a:solidFill>
                  <a:srgbClr val="333333"/>
                </a:solidFill>
                <a:latin typeface="宋体" panose="02010600030101010101" pitchFamily="2" charset="-122"/>
                <a:ea typeface="宋体" panose="02010600030101010101" pitchFamily="2" charset="-122"/>
              </a:rPr>
              <a:t>万元；</a:t>
            </a:r>
            <a:r>
              <a:rPr lang="en-US" altLang="zh-CN" sz="1600" b="0" i="0">
                <a:solidFill>
                  <a:srgbClr val="333333"/>
                </a:solidFill>
                <a:latin typeface="宋体" panose="02010600030101010101" pitchFamily="2" charset="-122"/>
                <a:ea typeface="宋体" panose="02010600030101010101" pitchFamily="2" charset="-122"/>
              </a:rPr>
              <a:t>D</a:t>
            </a:r>
            <a:r>
              <a:rPr lang="zh-CN" altLang="en-US" sz="1600" b="0" i="0">
                <a:solidFill>
                  <a:srgbClr val="333333"/>
                </a:solidFill>
                <a:latin typeface="宋体" panose="02010600030101010101" pitchFamily="2" charset="-122"/>
                <a:ea typeface="宋体" panose="02010600030101010101" pitchFamily="2" charset="-122"/>
              </a:rPr>
              <a:t>分支机构应补税额比原方法多</a:t>
            </a:r>
            <a:r>
              <a:rPr lang="en-US" altLang="zh-CN" sz="1600" b="0" i="0">
                <a:solidFill>
                  <a:srgbClr val="333333"/>
                </a:solidFill>
                <a:latin typeface="宋体" panose="02010600030101010101" pitchFamily="2" charset="-122"/>
                <a:ea typeface="宋体" panose="02010600030101010101" pitchFamily="2" charset="-122"/>
              </a:rPr>
              <a:t>5</a:t>
            </a:r>
            <a:r>
              <a:rPr lang="zh-CN" altLang="en-US" sz="1600" b="0" i="0">
                <a:solidFill>
                  <a:srgbClr val="333333"/>
                </a:solidFill>
                <a:latin typeface="宋体" panose="02010600030101010101" pitchFamily="2" charset="-122"/>
                <a:ea typeface="宋体" panose="02010600030101010101" pitchFamily="2" charset="-122"/>
              </a:rPr>
              <a:t>万元；</a:t>
            </a:r>
            <a:r>
              <a:rPr lang="en-US" altLang="zh-CN" sz="1600" b="0" i="0">
                <a:solidFill>
                  <a:srgbClr val="333333"/>
                </a:solidFill>
                <a:latin typeface="宋体" panose="02010600030101010101" pitchFamily="2" charset="-122"/>
                <a:ea typeface="宋体" panose="02010600030101010101" pitchFamily="2" charset="-122"/>
              </a:rPr>
              <a:t>B</a:t>
            </a:r>
            <a:r>
              <a:rPr lang="zh-CN" altLang="en-US" sz="1600" b="0" i="0">
                <a:solidFill>
                  <a:srgbClr val="333333"/>
                </a:solidFill>
                <a:latin typeface="宋体" panose="02010600030101010101" pitchFamily="2" charset="-122"/>
                <a:ea typeface="宋体" panose="02010600030101010101" pitchFamily="2" charset="-122"/>
              </a:rPr>
              <a:t>分支机构分配比例没有错误，两种方法计算结果一致。</a:t>
            </a:r>
            <a:r>
              <a:rPr lang="en-US" altLang="zh-CN" sz="1600" b="0" i="0">
                <a:solidFill>
                  <a:srgbClr val="333333"/>
                </a:solidFill>
                <a:latin typeface="宋体" panose="02010600030101010101" pitchFamily="2" charset="-122"/>
                <a:ea typeface="宋体" panose="02010600030101010101" pitchFamily="2" charset="-122"/>
              </a:rPr>
              <a:t>D</a:t>
            </a:r>
            <a:r>
              <a:rPr lang="zh-CN" altLang="en-US" sz="1600" b="0" i="0">
                <a:solidFill>
                  <a:srgbClr val="333333"/>
                </a:solidFill>
                <a:latin typeface="宋体" panose="02010600030101010101" pitchFamily="2" charset="-122"/>
                <a:ea typeface="宋体" panose="02010600030101010101" pitchFamily="2" charset="-122"/>
              </a:rPr>
              <a:t>分支机构注销后，需重新计算分配比例，在第三季度申报时按照新方法计算的</a:t>
            </a:r>
            <a:r>
              <a:rPr lang="en-US" altLang="zh-CN" sz="1600" b="0" i="0">
                <a:solidFill>
                  <a:srgbClr val="333333"/>
                </a:solidFill>
                <a:latin typeface="宋体" panose="02010600030101010101" pitchFamily="2" charset="-122"/>
                <a:ea typeface="宋体" panose="02010600030101010101" pitchFamily="2" charset="-122"/>
              </a:rPr>
              <a:t>B</a:t>
            </a:r>
            <a:r>
              <a:rPr lang="zh-CN" altLang="en-US" sz="1600" b="0" i="0">
                <a:solidFill>
                  <a:srgbClr val="333333"/>
                </a:solidFill>
                <a:latin typeface="宋体" panose="02010600030101010101" pitchFamily="2" charset="-122"/>
                <a:ea typeface="宋体" panose="02010600030101010101" pitchFamily="2" charset="-122"/>
              </a:rPr>
              <a:t>分支机构应补税额比原方法少</a:t>
            </a:r>
            <a:r>
              <a:rPr lang="en-US" altLang="zh-CN" sz="1600" b="0" i="0">
                <a:solidFill>
                  <a:srgbClr val="333333"/>
                </a:solidFill>
                <a:latin typeface="宋体" panose="02010600030101010101" pitchFamily="2" charset="-122"/>
                <a:ea typeface="宋体" panose="02010600030101010101" pitchFamily="2" charset="-122"/>
              </a:rPr>
              <a:t>1.75</a:t>
            </a:r>
            <a:r>
              <a:rPr lang="zh-CN" altLang="en-US" sz="1600" b="0" i="0">
                <a:solidFill>
                  <a:srgbClr val="333333"/>
                </a:solidFill>
                <a:latin typeface="宋体" panose="02010600030101010101" pitchFamily="2" charset="-122"/>
                <a:ea typeface="宋体" panose="02010600030101010101" pitchFamily="2" charset="-122"/>
              </a:rPr>
              <a:t>万元，</a:t>
            </a:r>
            <a:r>
              <a:rPr lang="en-US" altLang="zh-CN" sz="1600" b="0" i="0">
                <a:solidFill>
                  <a:srgbClr val="333333"/>
                </a:solidFill>
                <a:latin typeface="宋体" panose="02010600030101010101" pitchFamily="2" charset="-122"/>
                <a:ea typeface="宋体" panose="02010600030101010101" pitchFamily="2" charset="-122"/>
              </a:rPr>
              <a:t>C</a:t>
            </a:r>
            <a:r>
              <a:rPr lang="zh-CN" altLang="en-US" sz="1600" b="0" i="0">
                <a:solidFill>
                  <a:srgbClr val="333333"/>
                </a:solidFill>
                <a:latin typeface="宋体" panose="02010600030101010101" pitchFamily="2" charset="-122"/>
                <a:ea typeface="宋体" panose="02010600030101010101" pitchFamily="2" charset="-122"/>
              </a:rPr>
              <a:t>分支机构应补税额比原方法多</a:t>
            </a:r>
            <a:r>
              <a:rPr lang="en-US" altLang="zh-CN" sz="1600" b="0" i="0">
                <a:solidFill>
                  <a:srgbClr val="333333"/>
                </a:solidFill>
                <a:latin typeface="宋体" panose="02010600030101010101" pitchFamily="2" charset="-122"/>
                <a:ea typeface="宋体" panose="02010600030101010101" pitchFamily="2" charset="-122"/>
              </a:rPr>
              <a:t>1.75</a:t>
            </a:r>
            <a:r>
              <a:rPr lang="zh-CN" altLang="en-US" sz="1600" b="0" i="0">
                <a:solidFill>
                  <a:srgbClr val="333333"/>
                </a:solidFill>
                <a:latin typeface="宋体" panose="02010600030101010101" pitchFamily="2" charset="-122"/>
                <a:ea typeface="宋体" panose="02010600030101010101" pitchFamily="2" charset="-122"/>
              </a:rPr>
              <a:t>万元。</a:t>
            </a:r>
            <a:endParaRPr lang="zh-CN" altLang="en-US" sz="1600" b="0" i="0">
              <a:solidFill>
                <a:srgbClr val="333333"/>
              </a:solidFill>
              <a:latin typeface="宋体" panose="02010600030101010101" pitchFamily="2" charset="-122"/>
              <a:ea typeface="宋体" panose="02010600030101010101" pitchFamily="2" charset="-122"/>
            </a:endParaRPr>
          </a:p>
        </p:txBody>
      </p:sp>
      <p:sp>
        <p:nvSpPr>
          <p:cNvPr id="3" name="文本框 2"/>
          <p:cNvSpPr txBox="1"/>
          <p:nvPr/>
        </p:nvSpPr>
        <p:spPr>
          <a:xfrm>
            <a:off x="878840" y="3519170"/>
            <a:ext cx="8801735" cy="2153920"/>
          </a:xfrm>
          <a:prstGeom prst="rect">
            <a:avLst/>
          </a:prstGeom>
        </p:spPr>
        <p:txBody>
          <a:bodyPr>
            <a:noAutofit/>
          </a:bodyPr>
          <a:p>
            <a:pPr marL="0" indent="0" algn="just"/>
            <a:r>
              <a:rPr lang="zh-CN" altLang="en-US" sz="1600" b="0" i="0">
                <a:solidFill>
                  <a:srgbClr val="333333"/>
                </a:solidFill>
                <a:latin typeface="宋体" panose="02010600030101010101" pitchFamily="2" charset="-122"/>
                <a:ea typeface="宋体" panose="02010600030101010101" pitchFamily="2" charset="-122"/>
              </a:rPr>
              <a:t>二是修改表单名称和数据项。基于计算方法调整的需要，在行次上增加“总机构分摊”“总机构财政集中分配”等项目，在列次上增加“实际应分摊所得税额”“累计已分摊所得税额”“分摊应补（退）所得税额”等项目，并据此将表单名称修改为</a:t>
            </a:r>
            <a:r>
              <a:rPr lang="en-US" altLang="zh-CN" sz="1600" b="0" i="0">
                <a:solidFill>
                  <a:srgbClr val="333333"/>
                </a:solidFill>
                <a:latin typeface="宋体" panose="02010600030101010101" pitchFamily="2" charset="-122"/>
                <a:ea typeface="宋体" panose="02010600030101010101" pitchFamily="2" charset="-122"/>
              </a:rPr>
              <a:t>《</a:t>
            </a:r>
            <a:r>
              <a:rPr lang="zh-CN" altLang="en-US" sz="1600" b="0" i="0">
                <a:solidFill>
                  <a:srgbClr val="333333"/>
                </a:solidFill>
                <a:latin typeface="宋体" panose="02010600030101010101" pitchFamily="2" charset="-122"/>
                <a:ea typeface="宋体" panose="02010600030101010101" pitchFamily="2" charset="-122"/>
              </a:rPr>
              <a:t>企业所得税汇总纳税总分支机构所得税分配表</a:t>
            </a:r>
            <a:r>
              <a:rPr lang="en-US" altLang="zh-CN" sz="1600" b="0" i="0">
                <a:solidFill>
                  <a:srgbClr val="333333"/>
                </a:solidFill>
                <a:latin typeface="宋体" panose="02010600030101010101" pitchFamily="2" charset="-122"/>
                <a:ea typeface="宋体" panose="02010600030101010101" pitchFamily="2" charset="-122"/>
              </a:rPr>
              <a:t>》</a:t>
            </a:r>
            <a:r>
              <a:rPr lang="zh-CN" altLang="en-US" sz="1600" b="0" i="0">
                <a:solidFill>
                  <a:srgbClr val="333333"/>
                </a:solidFill>
                <a:latin typeface="宋体" panose="02010600030101010101" pitchFamily="2" charset="-122"/>
                <a:ea typeface="宋体" panose="02010600030101010101" pitchFamily="2" charset="-122"/>
              </a:rPr>
              <a:t>。</a:t>
            </a:r>
            <a:endParaRPr lang="zh-CN" altLang="en-US" sz="1600" b="0" i="0">
              <a:solidFill>
                <a:srgbClr val="333333"/>
              </a:solidFill>
              <a:latin typeface="宋体" panose="02010600030101010101" pitchFamily="2" charset="-122"/>
              <a:ea typeface="宋体" panose="02010600030101010101" pitchFamily="2" charset="-122"/>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文本占位符 2"/>
          <p:cNvSpPr>
            <a:spLocks noGrp="1"/>
          </p:cNvSpPr>
          <p:nvPr>
            <p:ph type="body" idx="1"/>
          </p:nvPr>
        </p:nvSpPr>
        <p:spPr/>
        <p:txBody>
          <a:bodyPr/>
          <a:p>
            <a:endParaRPr lang="zh-CN" altLang="en-US"/>
          </a:p>
        </p:txBody>
      </p:sp>
      <p:pic>
        <p:nvPicPr>
          <p:cNvPr id="4" name="图片 3" descr="WPS图片(2)"/>
          <p:cNvPicPr>
            <a:picLocks noChangeAspect="1"/>
          </p:cNvPicPr>
          <p:nvPr/>
        </p:nvPicPr>
        <p:blipFill>
          <a:blip r:embed="rId1"/>
          <a:stretch>
            <a:fillRect/>
          </a:stretch>
        </p:blipFill>
        <p:spPr>
          <a:xfrm>
            <a:off x="201930" y="0"/>
            <a:ext cx="11787505" cy="6858000"/>
          </a:xfrm>
          <a:prstGeom prst="rect">
            <a:avLst/>
          </a:prstGeom>
        </p:spPr>
      </p:pic>
      <p:sp>
        <p:nvSpPr>
          <p:cNvPr id="5" name="文本框 4"/>
          <p:cNvSpPr txBox="1"/>
          <p:nvPr/>
        </p:nvSpPr>
        <p:spPr>
          <a:xfrm>
            <a:off x="6482080" y="5635625"/>
            <a:ext cx="5506720" cy="1567180"/>
          </a:xfrm>
          <a:prstGeom prst="rect">
            <a:avLst/>
          </a:prstGeom>
          <a:noFill/>
        </p:spPr>
        <p:txBody>
          <a:bodyPr wrap="square" rtlCol="0">
            <a:noAutofit/>
          </a:bodyPr>
          <a:p>
            <a:r>
              <a:rPr lang="zh-CN" altLang="en-US">
                <a:solidFill>
                  <a:srgbClr val="FF0000"/>
                </a:solidFill>
                <a:sym typeface="+mn-ea"/>
              </a:rPr>
              <a:t>新版企业所得税填写：资产总额、人数、营业收入、营业成本、利润总额、应付职工薪酬发生以及发放数据、出口方式选择，以及对应利润表的科目数据都要填写季度预交报表当中。</a:t>
            </a:r>
            <a:endParaRPr lang="zh-CN" altLang="en-US">
              <a:solidFill>
                <a:srgbClr val="FF0000"/>
              </a:solidFill>
              <a:sym typeface="+mn-ea"/>
            </a:endParaRPr>
          </a:p>
        </p:txBody>
      </p:sp>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文本框 5"/>
          <p:cNvSpPr txBox="1"/>
          <p:nvPr/>
        </p:nvSpPr>
        <p:spPr>
          <a:xfrm>
            <a:off x="907415" y="133350"/>
            <a:ext cx="8342630" cy="1322705"/>
          </a:xfrm>
          <a:prstGeom prst="rect">
            <a:avLst/>
          </a:prstGeom>
        </p:spPr>
        <p:txBody>
          <a:bodyPr>
            <a:noAutofit/>
          </a:bodyPr>
          <a:p>
            <a:pPr marL="0" indent="0" algn="l" defTabSz="266700">
              <a:tabLst>
                <a:tab pos="3060700" algn="l"/>
              </a:tabLst>
            </a:pPr>
            <a:r>
              <a:rPr lang="en-US" altLang="zh-CN" sz="1600">
                <a:latin typeface="方正小标宋简体"/>
                <a:ea typeface="方正小标宋简体"/>
              </a:rPr>
              <a:t>A200000    </a:t>
            </a:r>
            <a:r>
              <a:rPr lang="zh-CN" altLang="en-US" sz="1600">
                <a:latin typeface="方正小标宋简体"/>
                <a:ea typeface="方正小标宋简体"/>
              </a:rPr>
              <a:t>中华人民共和国企业所得税月（季）度预缴纳税申报表（</a:t>
            </a:r>
            <a:r>
              <a:rPr lang="en-US" altLang="zh-CN" sz="1600">
                <a:latin typeface="方正小标宋简体"/>
                <a:ea typeface="方正小标宋简体"/>
              </a:rPr>
              <a:t>A</a:t>
            </a:r>
            <a:r>
              <a:rPr lang="zh-CN" altLang="en-US" sz="1600">
                <a:latin typeface="方正小标宋简体"/>
                <a:ea typeface="方正小标宋简体"/>
              </a:rPr>
              <a:t>类）</a:t>
            </a:r>
            <a:endParaRPr lang="zh-CN" altLang="en-US" sz="1600">
              <a:latin typeface="方正小标宋简体"/>
              <a:ea typeface="方正小标宋简体"/>
            </a:endParaRPr>
          </a:p>
        </p:txBody>
      </p:sp>
      <p:graphicFrame>
        <p:nvGraphicFramePr>
          <p:cNvPr id="7" name="表格 6"/>
          <p:cNvGraphicFramePr/>
          <p:nvPr>
            <p:custDataLst>
              <p:tags r:id="rId1"/>
            </p:custDataLst>
          </p:nvPr>
        </p:nvGraphicFramePr>
        <p:xfrm>
          <a:off x="1216660" y="1045210"/>
          <a:ext cx="6999605" cy="3300730"/>
        </p:xfrm>
        <a:graphic>
          <a:graphicData uri="http://schemas.openxmlformats.org/drawingml/2006/table">
            <a:tbl>
              <a:tblPr/>
              <a:tblGrid>
                <a:gridCol w="551180"/>
                <a:gridCol w="1040765"/>
                <a:gridCol w="610235"/>
                <a:gridCol w="431165"/>
                <a:gridCol w="137160"/>
                <a:gridCol w="519430"/>
                <a:gridCol w="467995"/>
                <a:gridCol w="548005"/>
                <a:gridCol w="501650"/>
                <a:gridCol w="627380"/>
                <a:gridCol w="737870"/>
                <a:gridCol w="826770"/>
              </a:tblGrid>
              <a:tr h="152400">
                <a:tc gridSpan="12">
                  <a:txBody>
                    <a:bodyPr/>
                    <a:p>
                      <a:pPr marL="88265" indent="1270" algn="ctr" defTabSz="914400" fontAlgn="base">
                        <a:spcBef>
                          <a:spcPct val="0"/>
                        </a:spcBef>
                        <a:spcAft>
                          <a:spcPct val="0"/>
                        </a:spcAft>
                        <a:tabLst>
                          <a:tab pos="2970530" algn="l"/>
                        </a:tabLst>
                      </a:pPr>
                      <a:r>
                        <a:rPr lang="zh-CN" altLang="en-US" sz="1000">
                          <a:latin typeface="宋体" panose="02010600030101010101" pitchFamily="2" charset="-122"/>
                          <a:ea typeface="宋体" panose="02010600030101010101" pitchFamily="2" charset="-122"/>
                        </a:rPr>
                        <a:t> </a:t>
                      </a:r>
                      <a:endParaRPr lang="zh-CN" sz="1000">
                        <a:latin typeface="宋体" panose="02010600030101010101" pitchFamily="2" charset="-122"/>
                        <a:ea typeface="宋体" panose="02010600030101010101" pitchFamily="2" charset="-122"/>
                      </a:endParaRPr>
                    </a:p>
                  </a:txBody>
                  <a:tcPr marL="68580" marR="68580" marT="0" marB="0" anchor="ctr" anchorCtr="0">
                    <a:lnL>
                      <a:noFill/>
                    </a:lnL>
                    <a:lnR>
                      <a:noFill/>
                    </a:lnR>
                    <a:lnT>
                      <a:noFill/>
                    </a:lnT>
                    <a:lnB>
                      <a:noFill/>
                    </a:lnB>
                    <a:noFill/>
                  </a:tcPr>
                </a:tc>
                <a:tc hMerge="1">
                  <a:tcPr>
                    <a:lnT>
                      <a:noFill/>
                    </a:lnT>
                    <a:lnB>
                      <a:noFill/>
                    </a:lnB>
                  </a:tcPr>
                </a:tc>
                <a:tc hMerge="1">
                  <a:tcPr>
                    <a:lnT>
                      <a:noFill/>
                    </a:lnT>
                    <a:lnB>
                      <a:noFill/>
                    </a:lnB>
                  </a:tcPr>
                </a:tc>
                <a:tc hMerge="1">
                  <a:tcPr>
                    <a:lnT>
                      <a:noFill/>
                    </a:lnT>
                    <a:lnB>
                      <a:noFill/>
                    </a:lnB>
                  </a:tcPr>
                </a:tc>
                <a:tc hMerge="1">
                  <a:tcPr>
                    <a:lnT>
                      <a:noFill/>
                    </a:lnT>
                    <a:lnB>
                      <a:noFill/>
                    </a:lnB>
                  </a:tcPr>
                </a:tc>
                <a:tc hMerge="1">
                  <a:tcPr>
                    <a:lnT>
                      <a:noFill/>
                    </a:lnT>
                    <a:lnB>
                      <a:noFill/>
                    </a:lnB>
                  </a:tcPr>
                </a:tc>
                <a:tc hMerge="1">
                  <a:tcPr>
                    <a:lnT>
                      <a:noFill/>
                    </a:lnT>
                    <a:lnB>
                      <a:noFill/>
                    </a:lnB>
                  </a:tcPr>
                </a:tc>
                <a:tc hMerge="1">
                  <a:tcPr>
                    <a:lnT>
                      <a:noFill/>
                    </a:lnT>
                    <a:lnB>
                      <a:noFill/>
                    </a:lnB>
                  </a:tcPr>
                </a:tc>
                <a:tc hMerge="1">
                  <a:tcPr>
                    <a:lnT>
                      <a:noFill/>
                    </a:lnT>
                    <a:lnB>
                      <a:noFill/>
                    </a:lnB>
                  </a:tcPr>
                </a:tc>
                <a:tc hMerge="1">
                  <a:tcPr>
                    <a:lnT>
                      <a:noFill/>
                    </a:lnT>
                    <a:lnB>
                      <a:noFill/>
                    </a:lnB>
                  </a:tcPr>
                </a:tc>
                <a:tc hMerge="1">
                  <a:tcPr>
                    <a:lnT>
                      <a:noFill/>
                    </a:lnT>
                    <a:lnB>
                      <a:noFill/>
                    </a:lnB>
                  </a:tcPr>
                </a:tc>
                <a:tc hMerge="1">
                  <a:tcPr>
                    <a:lnR>
                      <a:noFill/>
                    </a:lnR>
                    <a:lnT>
                      <a:noFill/>
                    </a:lnT>
                    <a:lnB>
                      <a:noFill/>
                    </a:lnB>
                  </a:tcPr>
                </a:tc>
              </a:tr>
              <a:tr h="297815">
                <a:tc gridSpan="4">
                  <a:txBody>
                    <a:bodyPr/>
                    <a:p>
                      <a:pPr marL="88265" indent="1270" algn="l" defTabSz="914400" fontAlgn="base">
                        <a:lnSpc>
                          <a:spcPts val="1600"/>
                        </a:lnSpc>
                        <a:spcBef>
                          <a:spcPct val="0"/>
                        </a:spcBef>
                        <a:spcAft>
                          <a:spcPct val="0"/>
                        </a:spcAft>
                        <a:tabLst>
                          <a:tab pos="2970530" algn="l"/>
                        </a:tabLst>
                      </a:pPr>
                      <a:r>
                        <a:rPr lang="zh-CN" sz="1000">
                          <a:latin typeface="宋体" panose="02010600030101010101" pitchFamily="2" charset="-122"/>
                          <a:ea typeface="宋体" panose="02010600030101010101" pitchFamily="2" charset="-122"/>
                        </a:rPr>
                        <a:t>纳税人识别号（统一社会信用代码）：</a:t>
                      </a:r>
                      <a:endParaRPr lang="zh-CN" sz="1000">
                        <a:latin typeface="宋体" panose="02010600030101010101" pitchFamily="2" charset="-122"/>
                        <a:ea typeface="宋体" panose="02010600030101010101" pitchFamily="2" charset="-122"/>
                      </a:endParaRPr>
                    </a:p>
                  </a:txBody>
                  <a:tcPr marL="68580" marR="68580" marT="0" marB="0" anchor="ctr" anchorCtr="0">
                    <a:lnL>
                      <a:noFill/>
                    </a:lnL>
                    <a:lnR>
                      <a:noFill/>
                    </a:lnR>
                    <a:lnT>
                      <a:noFill/>
                    </a:lnT>
                    <a:lnB>
                      <a:noFill/>
                    </a:lnB>
                    <a:noFill/>
                  </a:tcPr>
                </a:tc>
                <a:tc hMerge="1">
                  <a:tcPr>
                    <a:lnT>
                      <a:noFill/>
                    </a:lnT>
                    <a:lnB>
                      <a:noFill/>
                    </a:lnB>
                  </a:tcPr>
                </a:tc>
                <a:tc hMerge="1">
                  <a:tcPr>
                    <a:lnT>
                      <a:noFill/>
                    </a:lnT>
                    <a:lnB>
                      <a:noFill/>
                    </a:lnB>
                  </a:tcPr>
                </a:tc>
                <a:tc hMerge="1">
                  <a:tcPr>
                    <a:lnR>
                      <a:noFill/>
                    </a:lnR>
                    <a:lnT>
                      <a:noFill/>
                    </a:lnT>
                    <a:lnB>
                      <a:noFill/>
                    </a:lnB>
                  </a:tcPr>
                </a:tc>
                <a:tc gridSpan="8">
                  <a:txBody>
                    <a:bodyPr/>
                    <a:p>
                      <a:pPr marL="88265" indent="1270" algn="l" defTabSz="914400" fontAlgn="base">
                        <a:lnSpc>
                          <a:spcPts val="1200"/>
                        </a:lnSpc>
                        <a:spcBef>
                          <a:spcPct val="0"/>
                        </a:spcBef>
                        <a:spcAft>
                          <a:spcPct val="0"/>
                        </a:spcAft>
                        <a:tabLst>
                          <a:tab pos="2970530" algn="l"/>
                        </a:tabLst>
                      </a:pPr>
                      <a:endParaRPr lang="en-US" altLang="zh-CN" sz="1800">
                        <a:latin typeface="宋体" panose="02010600030101010101" pitchFamily="2" charset="-122"/>
                        <a:ea typeface="宋体" panose="02010600030101010101" pitchFamily="2" charset="-122"/>
                      </a:endParaRPr>
                    </a:p>
                  </a:txBody>
                  <a:tcPr marL="68580" marR="68580" marT="0" marB="0" anchor="ctr" anchorCtr="0">
                    <a:lnL>
                      <a:noFill/>
                    </a:lnL>
                    <a:lnR>
                      <a:noFill/>
                    </a:lnR>
                    <a:lnT>
                      <a:noFill/>
                    </a:lnT>
                    <a:lnB>
                      <a:noFill/>
                    </a:lnB>
                    <a:noFill/>
                  </a:tcPr>
                </a:tc>
                <a:tc hMerge="1">
                  <a:tcPr>
                    <a:lnT>
                      <a:noFill/>
                    </a:lnT>
                    <a:lnB>
                      <a:noFill/>
                    </a:lnB>
                  </a:tcPr>
                </a:tc>
                <a:tc hMerge="1">
                  <a:tcPr>
                    <a:lnT>
                      <a:noFill/>
                    </a:lnT>
                    <a:lnB>
                      <a:noFill/>
                    </a:lnB>
                  </a:tcPr>
                </a:tc>
                <a:tc hMerge="1">
                  <a:tcPr>
                    <a:lnT>
                      <a:noFill/>
                    </a:lnT>
                    <a:lnB>
                      <a:noFill/>
                    </a:lnB>
                  </a:tcPr>
                </a:tc>
                <a:tc hMerge="1">
                  <a:tcPr>
                    <a:lnT>
                      <a:noFill/>
                    </a:lnT>
                    <a:lnB>
                      <a:noFill/>
                    </a:lnB>
                  </a:tcPr>
                </a:tc>
                <a:tc hMerge="1">
                  <a:tcPr>
                    <a:lnT>
                      <a:noFill/>
                    </a:lnT>
                    <a:lnB>
                      <a:noFill/>
                    </a:lnB>
                  </a:tcPr>
                </a:tc>
                <a:tc hMerge="1">
                  <a:tcPr>
                    <a:lnT>
                      <a:noFill/>
                    </a:lnT>
                    <a:lnB>
                      <a:noFill/>
                    </a:lnB>
                  </a:tcPr>
                </a:tc>
                <a:tc hMerge="1">
                  <a:tcPr>
                    <a:lnR>
                      <a:noFill/>
                    </a:lnR>
                    <a:lnT>
                      <a:noFill/>
                    </a:lnT>
                    <a:lnB>
                      <a:noFill/>
                    </a:lnB>
                  </a:tcPr>
                </a:tc>
              </a:tr>
              <a:tr h="152400">
                <a:tc gridSpan="4">
                  <a:txBody>
                    <a:bodyPr/>
                    <a:p>
                      <a:pPr marL="88265" indent="1270" algn="l" defTabSz="914400" fontAlgn="base">
                        <a:spcBef>
                          <a:spcPct val="0"/>
                        </a:spcBef>
                        <a:spcAft>
                          <a:spcPct val="0"/>
                        </a:spcAft>
                        <a:tabLst>
                          <a:tab pos="2970530" algn="l"/>
                        </a:tabLst>
                      </a:pPr>
                      <a:r>
                        <a:rPr lang="zh-CN" sz="1000">
                          <a:latin typeface="宋体" panose="02010600030101010101" pitchFamily="2" charset="-122"/>
                          <a:ea typeface="宋体" panose="02010600030101010101" pitchFamily="2" charset="-122"/>
                        </a:rPr>
                        <a:t>纳税人名称：</a:t>
                      </a:r>
                      <a:endParaRPr lang="zh-CN" sz="1000">
                        <a:latin typeface="宋体" panose="02010600030101010101" pitchFamily="2" charset="-122"/>
                        <a:ea typeface="宋体" panose="02010600030101010101" pitchFamily="2" charset="-122"/>
                      </a:endParaRPr>
                    </a:p>
                  </a:txBody>
                  <a:tcPr marL="68580" marR="68580" marT="0" marB="0" anchor="ctr" anchorCtr="0">
                    <a:lnL>
                      <a:noFill/>
                    </a:lnL>
                    <a:lnR>
                      <a:noFill/>
                    </a:lnR>
                    <a:lnT>
                      <a:noFill/>
                    </a:lnT>
                    <a:lnB w="19050" cap="flat" cmpd="sng">
                      <a:solidFill>
                        <a:srgbClr val="000008"/>
                      </a:solidFill>
                      <a:prstDash val="solid"/>
                      <a:headEnd type="none" w="med" len="med"/>
                      <a:tailEnd type="none" w="med" len="med"/>
                    </a:lnB>
                    <a:noFill/>
                  </a:tcPr>
                </a:tc>
                <a:tc hMerge="1">
                  <a:tcPr>
                    <a:lnT>
                      <a:noFill/>
                    </a:lnT>
                    <a:lnB w="19050" cap="flat" cmpd="sng">
                      <a:solidFill>
                        <a:srgbClr val="000008"/>
                      </a:solidFill>
                      <a:prstDash val="solid"/>
                      <a:headEnd type="none" w="med" len="med"/>
                      <a:tailEnd type="none" w="med" len="med"/>
                    </a:lnB>
                  </a:tcPr>
                </a:tc>
                <a:tc hMerge="1">
                  <a:tcPr>
                    <a:lnT>
                      <a:noFill/>
                    </a:lnT>
                    <a:lnB w="19050" cap="flat" cmpd="sng">
                      <a:solidFill>
                        <a:srgbClr val="000008"/>
                      </a:solidFill>
                      <a:prstDash val="solid"/>
                      <a:headEnd type="none" w="med" len="med"/>
                      <a:tailEnd type="none" w="med" len="med"/>
                    </a:lnB>
                  </a:tcPr>
                </a:tc>
                <a:tc hMerge="1">
                  <a:tcPr>
                    <a:lnR>
                      <a:noFill/>
                    </a:lnR>
                    <a:lnT>
                      <a:noFill/>
                    </a:lnT>
                    <a:lnB w="19050" cap="flat" cmpd="sng">
                      <a:solidFill>
                        <a:srgbClr val="000008"/>
                      </a:solidFill>
                      <a:prstDash val="solid"/>
                      <a:headEnd type="none" w="med" len="med"/>
                      <a:tailEnd type="none" w="med" len="med"/>
                    </a:lnB>
                  </a:tcPr>
                </a:tc>
                <a:tc gridSpan="8">
                  <a:txBody>
                    <a:bodyPr/>
                    <a:p>
                      <a:pPr marL="88265" indent="1270" algn="r" defTabSz="914400" fontAlgn="base">
                        <a:spcBef>
                          <a:spcPct val="0"/>
                        </a:spcBef>
                        <a:spcAft>
                          <a:spcPct val="0"/>
                        </a:spcAft>
                        <a:tabLst>
                          <a:tab pos="2970530" algn="l"/>
                        </a:tabLst>
                      </a:pPr>
                      <a:r>
                        <a:rPr lang="zh-CN" sz="1000">
                          <a:latin typeface="宋体" panose="02010600030101010101" pitchFamily="2" charset="-122"/>
                          <a:ea typeface="宋体" panose="02010600030101010101" pitchFamily="2" charset="-122"/>
                        </a:rPr>
                        <a:t>金额单位：人民币元</a:t>
                      </a:r>
                      <a:r>
                        <a:rPr lang="en-US" altLang="zh-CN" sz="1000">
                          <a:latin typeface="宋体" panose="02010600030101010101" pitchFamily="2" charset="-122"/>
                          <a:ea typeface="宋体" panose="02010600030101010101" pitchFamily="2" charset="-122"/>
                        </a:rPr>
                        <a:t>(</a:t>
                      </a:r>
                      <a:r>
                        <a:rPr lang="zh-CN" sz="1000">
                          <a:latin typeface="宋体" panose="02010600030101010101" pitchFamily="2" charset="-122"/>
                          <a:ea typeface="宋体" panose="02010600030101010101" pitchFamily="2" charset="-122"/>
                        </a:rPr>
                        <a:t>列至角分</a:t>
                      </a:r>
                      <a:r>
                        <a:rPr lang="en-US" altLang="zh-CN" sz="1000">
                          <a:latin typeface="宋体" panose="02010600030101010101" pitchFamily="2" charset="-122"/>
                          <a:ea typeface="宋体" panose="02010600030101010101" pitchFamily="2" charset="-122"/>
                        </a:rPr>
                        <a:t>)</a:t>
                      </a:r>
                      <a:endParaRPr lang="en-US" altLang="zh-CN" sz="1000">
                        <a:latin typeface="宋体" panose="02010600030101010101" pitchFamily="2" charset="-122"/>
                        <a:ea typeface="宋体" panose="02010600030101010101" pitchFamily="2" charset="-122"/>
                      </a:endParaRPr>
                    </a:p>
                  </a:txBody>
                  <a:tcPr marL="68580" marR="68580" marT="0" marB="0" anchor="ctr" anchorCtr="0">
                    <a:lnL>
                      <a:noFill/>
                    </a:lnL>
                    <a:lnR>
                      <a:noFill/>
                    </a:lnR>
                    <a:lnT>
                      <a:noFill/>
                    </a:lnT>
                    <a:lnB w="19050" cap="flat" cmpd="sng">
                      <a:solidFill>
                        <a:srgbClr val="000008"/>
                      </a:solidFill>
                      <a:prstDash val="solid"/>
                      <a:headEnd type="none" w="med" len="med"/>
                      <a:tailEnd type="none" w="med" len="med"/>
                    </a:lnB>
                    <a:noFill/>
                  </a:tcPr>
                </a:tc>
                <a:tc hMerge="1">
                  <a:tcPr>
                    <a:lnT>
                      <a:noFill/>
                    </a:lnT>
                    <a:lnB w="19050" cap="flat" cmpd="sng">
                      <a:solidFill>
                        <a:srgbClr val="000008"/>
                      </a:solidFill>
                      <a:prstDash val="solid"/>
                      <a:headEnd type="none" w="med" len="med"/>
                      <a:tailEnd type="none" w="med" len="med"/>
                    </a:lnB>
                  </a:tcPr>
                </a:tc>
                <a:tc hMerge="1">
                  <a:tcPr>
                    <a:lnT>
                      <a:noFill/>
                    </a:lnT>
                    <a:lnB w="19050" cap="flat" cmpd="sng">
                      <a:solidFill>
                        <a:srgbClr val="000008"/>
                      </a:solidFill>
                      <a:prstDash val="solid"/>
                      <a:headEnd type="none" w="med" len="med"/>
                      <a:tailEnd type="none" w="med" len="med"/>
                    </a:lnB>
                  </a:tcPr>
                </a:tc>
                <a:tc hMerge="1">
                  <a:tcPr>
                    <a:lnT>
                      <a:noFill/>
                    </a:lnT>
                    <a:lnB w="19050" cap="flat" cmpd="sng">
                      <a:solidFill>
                        <a:srgbClr val="000008"/>
                      </a:solidFill>
                      <a:prstDash val="solid"/>
                      <a:headEnd type="none" w="med" len="med"/>
                      <a:tailEnd type="none" w="med" len="med"/>
                    </a:lnB>
                  </a:tcPr>
                </a:tc>
                <a:tc hMerge="1">
                  <a:tcPr>
                    <a:lnT>
                      <a:noFill/>
                    </a:lnT>
                    <a:lnB w="19050" cap="flat" cmpd="sng">
                      <a:solidFill>
                        <a:srgbClr val="000008"/>
                      </a:solidFill>
                      <a:prstDash val="solid"/>
                      <a:headEnd type="none" w="med" len="med"/>
                      <a:tailEnd type="none" w="med" len="med"/>
                    </a:lnB>
                  </a:tcPr>
                </a:tc>
                <a:tc hMerge="1">
                  <a:tcPr>
                    <a:lnT>
                      <a:noFill/>
                    </a:lnT>
                    <a:lnB w="19050" cap="flat" cmpd="sng">
                      <a:solidFill>
                        <a:srgbClr val="000008"/>
                      </a:solidFill>
                      <a:prstDash val="solid"/>
                      <a:headEnd type="none" w="med" len="med"/>
                      <a:tailEnd type="none" w="med" len="med"/>
                    </a:lnB>
                  </a:tcPr>
                </a:tc>
                <a:tc hMerge="1">
                  <a:tcPr>
                    <a:lnT>
                      <a:noFill/>
                    </a:lnT>
                    <a:lnB w="19050" cap="flat" cmpd="sng">
                      <a:solidFill>
                        <a:srgbClr val="000008"/>
                      </a:solidFill>
                      <a:prstDash val="solid"/>
                      <a:headEnd type="none" w="med" len="med"/>
                      <a:tailEnd type="none" w="med" len="med"/>
                    </a:lnB>
                  </a:tcPr>
                </a:tc>
                <a:tc hMerge="1">
                  <a:tcPr>
                    <a:lnR>
                      <a:noFill/>
                    </a:lnR>
                    <a:lnT>
                      <a:noFill/>
                    </a:lnT>
                    <a:lnB w="19050" cap="flat" cmpd="sng">
                      <a:solidFill>
                        <a:srgbClr val="000008"/>
                      </a:solidFill>
                      <a:prstDash val="solid"/>
                      <a:headEnd type="none" w="med" len="med"/>
                      <a:tailEnd type="none" w="med" len="med"/>
                    </a:lnB>
                  </a:tcPr>
                </a:tc>
              </a:tr>
              <a:tr h="165100">
                <a:tc gridSpan="12">
                  <a:txBody>
                    <a:bodyPr/>
                    <a:p>
                      <a:pPr marL="2438400" indent="1270" algn="dist" defTabSz="914400" fontAlgn="base">
                        <a:lnSpc>
                          <a:spcPts val="1300"/>
                        </a:lnSpc>
                        <a:spcBef>
                          <a:spcPct val="0"/>
                        </a:spcBef>
                        <a:spcAft>
                          <a:spcPct val="0"/>
                        </a:spcAft>
                        <a:tabLst>
                          <a:tab pos="2970530" algn="l"/>
                        </a:tabLst>
                      </a:pPr>
                      <a:r>
                        <a:rPr lang="zh-CN" sz="1000" b="1">
                          <a:latin typeface="宋体" panose="02010600030101010101" pitchFamily="2" charset="-122"/>
                          <a:ea typeface="宋体" panose="02010600030101010101" pitchFamily="2" charset="-122"/>
                        </a:rPr>
                        <a:t>优惠及附报事项有关信息</a:t>
                      </a:r>
                      <a:endParaRPr lang="zh-CN" sz="1000" b="1">
                        <a:latin typeface="宋体" panose="02010600030101010101" pitchFamily="2" charset="-122"/>
                        <a:ea typeface="宋体" panose="02010600030101010101" pitchFamily="2" charset="-122"/>
                      </a:endParaRPr>
                    </a:p>
                  </a:txBody>
                  <a:tcPr marL="68580" marR="68580" marT="0" marB="0" anchor="ctr" anchorCtr="0">
                    <a:lnL w="19050"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hMerge="1">
                  <a:tcP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R w="19050" cap="flat" cmpd="sng">
                      <a:solidFill>
                        <a:srgbClr val="000008"/>
                      </a:solidFill>
                      <a:prstDash val="solid"/>
                      <a:headEnd type="none" w="med" len="med"/>
                      <a:tailEnd type="none" w="med" len="med"/>
                    </a:ln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r>
              <a:tr h="172720">
                <a:tc rowSpan="2" gridSpan="2">
                  <a:txBody>
                    <a:bodyPr/>
                    <a:p>
                      <a:pPr marL="88265" indent="1270" algn="ctr" defTabSz="914400" fontAlgn="base">
                        <a:lnSpc>
                          <a:spcPts val="1300"/>
                        </a:lnSpc>
                        <a:spcBef>
                          <a:spcPct val="0"/>
                        </a:spcBef>
                        <a:spcAft>
                          <a:spcPct val="0"/>
                        </a:spcAft>
                        <a:tabLst>
                          <a:tab pos="2970530" algn="l"/>
                        </a:tabLst>
                      </a:pPr>
                      <a:r>
                        <a:rPr lang="zh-CN" sz="1000">
                          <a:latin typeface="宋体" panose="02010600030101010101" pitchFamily="2" charset="-122"/>
                          <a:ea typeface="宋体" panose="02010600030101010101" pitchFamily="2" charset="-122"/>
                        </a:rPr>
                        <a:t>项　　目</a:t>
                      </a:r>
                      <a:endParaRPr lang="zh-CN" sz="1000">
                        <a:latin typeface="宋体" panose="02010600030101010101" pitchFamily="2" charset="-122"/>
                        <a:ea typeface="宋体" panose="02010600030101010101" pitchFamily="2" charset="-122"/>
                      </a:endParaRPr>
                    </a:p>
                  </a:txBody>
                  <a:tcPr marL="68580" marR="68580" marT="0" marB="0" anchor="ctr" anchorCtr="0">
                    <a:lnL w="19050"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rowSpan="2"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tcPr>
                </a:tc>
                <a:tc gridSpan="3">
                  <a:txBody>
                    <a:bodyPr/>
                    <a:p>
                      <a:pPr marL="88265" indent="1270" algn="ctr" defTabSz="914400" fontAlgn="base">
                        <a:lnSpc>
                          <a:spcPts val="1300"/>
                        </a:lnSpc>
                        <a:spcBef>
                          <a:spcPct val="0"/>
                        </a:spcBef>
                        <a:spcAft>
                          <a:spcPct val="0"/>
                        </a:spcAft>
                        <a:tabLst>
                          <a:tab pos="2970530" algn="l"/>
                        </a:tabLst>
                      </a:pPr>
                      <a:r>
                        <a:rPr lang="zh-CN" sz="1000">
                          <a:latin typeface="宋体" panose="02010600030101010101" pitchFamily="2" charset="-122"/>
                          <a:ea typeface="宋体" panose="02010600030101010101" pitchFamily="2" charset="-122"/>
                        </a:rPr>
                        <a:t>一季度</a:t>
                      </a:r>
                      <a:endParaRPr 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gridSpan="2">
                  <a:txBody>
                    <a:bodyPr/>
                    <a:p>
                      <a:pPr marL="88265" indent="1270" algn="ctr" defTabSz="914400" fontAlgn="base">
                        <a:lnSpc>
                          <a:spcPts val="1300"/>
                        </a:lnSpc>
                        <a:spcBef>
                          <a:spcPct val="0"/>
                        </a:spcBef>
                        <a:spcAft>
                          <a:spcPct val="0"/>
                        </a:spcAft>
                        <a:tabLst>
                          <a:tab pos="2970530" algn="l"/>
                        </a:tabLst>
                      </a:pPr>
                      <a:r>
                        <a:rPr lang="zh-CN" sz="1000">
                          <a:latin typeface="宋体" panose="02010600030101010101" pitchFamily="2" charset="-122"/>
                          <a:ea typeface="宋体" panose="02010600030101010101" pitchFamily="2" charset="-122"/>
                        </a:rPr>
                        <a:t>二季度</a:t>
                      </a:r>
                      <a:endParaRPr 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gridSpan="2">
                  <a:txBody>
                    <a:bodyPr/>
                    <a:p>
                      <a:pPr marL="88265" indent="1270" algn="ctr" defTabSz="914400" fontAlgn="base">
                        <a:lnSpc>
                          <a:spcPts val="1300"/>
                        </a:lnSpc>
                        <a:spcBef>
                          <a:spcPct val="0"/>
                        </a:spcBef>
                        <a:spcAft>
                          <a:spcPct val="0"/>
                        </a:spcAft>
                        <a:tabLst>
                          <a:tab pos="2970530" algn="l"/>
                        </a:tabLst>
                      </a:pPr>
                      <a:r>
                        <a:rPr lang="zh-CN" sz="1000">
                          <a:latin typeface="宋体" panose="02010600030101010101" pitchFamily="2" charset="-122"/>
                          <a:ea typeface="宋体" panose="02010600030101010101" pitchFamily="2" charset="-122"/>
                        </a:rPr>
                        <a:t>三季度</a:t>
                      </a:r>
                      <a:endParaRPr 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gridSpan="2">
                  <a:txBody>
                    <a:bodyPr/>
                    <a:p>
                      <a:pPr marL="88265" indent="1270" algn="ctr" defTabSz="914400" fontAlgn="base">
                        <a:lnSpc>
                          <a:spcPts val="1300"/>
                        </a:lnSpc>
                        <a:spcBef>
                          <a:spcPct val="0"/>
                        </a:spcBef>
                        <a:spcAft>
                          <a:spcPct val="0"/>
                        </a:spcAft>
                        <a:tabLst>
                          <a:tab pos="2970530" algn="l"/>
                        </a:tabLst>
                      </a:pPr>
                      <a:r>
                        <a:rPr lang="zh-CN" sz="1000">
                          <a:latin typeface="宋体" panose="02010600030101010101" pitchFamily="2" charset="-122"/>
                          <a:ea typeface="宋体" panose="02010600030101010101" pitchFamily="2" charset="-122"/>
                        </a:rPr>
                        <a:t>四季度</a:t>
                      </a:r>
                      <a:endParaRPr 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rowSpan="2">
                  <a:txBody>
                    <a:bodyPr/>
                    <a:p>
                      <a:pPr marL="88265" indent="1270" algn="ctr" defTabSz="914400" fontAlgn="base">
                        <a:lnSpc>
                          <a:spcPts val="1300"/>
                        </a:lnSpc>
                        <a:spcBef>
                          <a:spcPct val="0"/>
                        </a:spcBef>
                        <a:spcAft>
                          <a:spcPct val="0"/>
                        </a:spcAft>
                        <a:tabLst>
                          <a:tab pos="2970530" algn="l"/>
                        </a:tabLst>
                      </a:pPr>
                      <a:r>
                        <a:rPr lang="zh-CN" sz="1000">
                          <a:latin typeface="宋体" panose="02010600030101010101" pitchFamily="2" charset="-122"/>
                          <a:ea typeface="宋体" panose="02010600030101010101" pitchFamily="2" charset="-122"/>
                        </a:rPr>
                        <a:t>季度平均值</a:t>
                      </a:r>
                      <a:endParaRPr 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r>
              <a:tr h="330200">
                <a:tc vMerge="1" gridSpan="2">
                  <a:tcPr>
                    <a:lnL w="19050" cap="flat" cmpd="sng">
                      <a:solidFill>
                        <a:srgbClr val="000008"/>
                      </a:solidFill>
                      <a:prstDash val="solid"/>
                      <a:headEnd type="none" w="med" len="med"/>
                      <a:tailEnd type="none" w="med" len="med"/>
                    </a:lnL>
                    <a:lnB w="9525" cap="flat" cmpd="sng">
                      <a:solidFill>
                        <a:srgbClr val="000008"/>
                      </a:solidFill>
                      <a:prstDash val="solid"/>
                      <a:headEnd type="none" w="med" len="med"/>
                      <a:tailEnd type="none" w="med" len="med"/>
                    </a:lnB>
                  </a:tcPr>
                </a:tc>
                <a:tc vMerge="1" hMerge="1">
                  <a:tcPr>
                    <a:lnR w="9525" cap="flat" cmpd="sng">
                      <a:solidFill>
                        <a:srgbClr val="000008"/>
                      </a:solidFill>
                      <a:prstDash val="solid"/>
                      <a:headEnd type="none" w="med" len="med"/>
                      <a:tailEnd type="none" w="med" len="med"/>
                    </a:lnR>
                    <a:lnB w="9525" cap="flat" cmpd="sng">
                      <a:solidFill>
                        <a:srgbClr val="000008"/>
                      </a:solidFill>
                      <a:prstDash val="solid"/>
                      <a:headEnd type="none" w="med" len="med"/>
                      <a:tailEnd type="none" w="med" len="med"/>
                    </a:lnB>
                  </a:tcPr>
                </a:tc>
                <a:tc>
                  <a:txBody>
                    <a:bodyPr/>
                    <a:p>
                      <a:pPr marL="88265" indent="1270" algn="ctr" defTabSz="914400" fontAlgn="base">
                        <a:lnSpc>
                          <a:spcPts val="1300"/>
                        </a:lnSpc>
                        <a:spcBef>
                          <a:spcPct val="0"/>
                        </a:spcBef>
                        <a:spcAft>
                          <a:spcPct val="0"/>
                        </a:spcAft>
                        <a:tabLst>
                          <a:tab pos="2970530" algn="l"/>
                        </a:tabLst>
                      </a:pPr>
                      <a:r>
                        <a:rPr lang="zh-CN" sz="1000">
                          <a:latin typeface="宋体" panose="02010600030101010101" pitchFamily="2" charset="-122"/>
                          <a:ea typeface="宋体" panose="02010600030101010101" pitchFamily="2" charset="-122"/>
                        </a:rPr>
                        <a:t>季初</a:t>
                      </a:r>
                      <a:endParaRPr 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gridSpan="2">
                  <a:txBody>
                    <a:bodyPr/>
                    <a:p>
                      <a:pPr marL="88265" indent="1270" algn="ctr" defTabSz="914400" fontAlgn="base">
                        <a:lnSpc>
                          <a:spcPts val="1300"/>
                        </a:lnSpc>
                        <a:spcBef>
                          <a:spcPct val="0"/>
                        </a:spcBef>
                        <a:spcAft>
                          <a:spcPct val="0"/>
                        </a:spcAft>
                        <a:tabLst>
                          <a:tab pos="2970530" algn="l"/>
                        </a:tabLst>
                      </a:pPr>
                      <a:r>
                        <a:rPr lang="zh-CN" sz="1000">
                          <a:latin typeface="宋体" panose="02010600030101010101" pitchFamily="2" charset="-122"/>
                          <a:ea typeface="宋体" panose="02010600030101010101" pitchFamily="2" charset="-122"/>
                        </a:rPr>
                        <a:t>季末</a:t>
                      </a:r>
                      <a:endParaRPr 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a:txBody>
                    <a:bodyPr/>
                    <a:p>
                      <a:pPr marL="88265" indent="1270" algn="ctr" defTabSz="914400" fontAlgn="base">
                        <a:lnSpc>
                          <a:spcPts val="1300"/>
                        </a:lnSpc>
                        <a:spcBef>
                          <a:spcPct val="0"/>
                        </a:spcBef>
                        <a:spcAft>
                          <a:spcPct val="0"/>
                        </a:spcAft>
                        <a:tabLst>
                          <a:tab pos="2970530" algn="l"/>
                        </a:tabLst>
                      </a:pPr>
                      <a:r>
                        <a:rPr lang="zh-CN" sz="1000">
                          <a:latin typeface="宋体" panose="02010600030101010101" pitchFamily="2" charset="-122"/>
                          <a:ea typeface="宋体" panose="02010600030101010101" pitchFamily="2" charset="-122"/>
                        </a:rPr>
                        <a:t>季初</a:t>
                      </a:r>
                      <a:endParaRPr 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a:txBody>
                    <a:bodyPr/>
                    <a:p>
                      <a:pPr marL="88265" indent="1270" algn="ctr" defTabSz="914400" fontAlgn="base">
                        <a:lnSpc>
                          <a:spcPts val="1300"/>
                        </a:lnSpc>
                        <a:spcBef>
                          <a:spcPct val="0"/>
                        </a:spcBef>
                        <a:spcAft>
                          <a:spcPct val="0"/>
                        </a:spcAft>
                        <a:tabLst>
                          <a:tab pos="2970530" algn="l"/>
                        </a:tabLst>
                      </a:pPr>
                      <a:r>
                        <a:rPr lang="zh-CN" sz="1000">
                          <a:latin typeface="宋体" panose="02010600030101010101" pitchFamily="2" charset="-122"/>
                          <a:ea typeface="宋体" panose="02010600030101010101" pitchFamily="2" charset="-122"/>
                        </a:rPr>
                        <a:t>季末</a:t>
                      </a:r>
                      <a:endParaRPr 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a:txBody>
                    <a:bodyPr/>
                    <a:p>
                      <a:pPr marL="88265" indent="1270" algn="ctr" defTabSz="914400" fontAlgn="base">
                        <a:lnSpc>
                          <a:spcPts val="1300"/>
                        </a:lnSpc>
                        <a:spcBef>
                          <a:spcPct val="0"/>
                        </a:spcBef>
                        <a:spcAft>
                          <a:spcPct val="0"/>
                        </a:spcAft>
                        <a:tabLst>
                          <a:tab pos="2970530" algn="l"/>
                        </a:tabLst>
                      </a:pPr>
                      <a:r>
                        <a:rPr lang="zh-CN" sz="1000">
                          <a:latin typeface="宋体" panose="02010600030101010101" pitchFamily="2" charset="-122"/>
                          <a:ea typeface="宋体" panose="02010600030101010101" pitchFamily="2" charset="-122"/>
                        </a:rPr>
                        <a:t>季初</a:t>
                      </a:r>
                      <a:endParaRPr 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a:txBody>
                    <a:bodyPr/>
                    <a:p>
                      <a:pPr marL="88265" indent="1270" algn="ctr" defTabSz="914400" fontAlgn="base">
                        <a:lnSpc>
                          <a:spcPts val="1300"/>
                        </a:lnSpc>
                        <a:spcBef>
                          <a:spcPct val="0"/>
                        </a:spcBef>
                        <a:spcAft>
                          <a:spcPct val="0"/>
                        </a:spcAft>
                        <a:tabLst>
                          <a:tab pos="2970530" algn="l"/>
                        </a:tabLst>
                      </a:pPr>
                      <a:r>
                        <a:rPr lang="zh-CN" sz="1000">
                          <a:latin typeface="宋体" panose="02010600030101010101" pitchFamily="2" charset="-122"/>
                          <a:ea typeface="宋体" panose="02010600030101010101" pitchFamily="2" charset="-122"/>
                        </a:rPr>
                        <a:t>季末</a:t>
                      </a:r>
                      <a:endParaRPr 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a:txBody>
                    <a:bodyPr/>
                    <a:p>
                      <a:pPr marL="88265" indent="1270" algn="ctr" defTabSz="914400" fontAlgn="base">
                        <a:lnSpc>
                          <a:spcPts val="1300"/>
                        </a:lnSpc>
                        <a:spcBef>
                          <a:spcPct val="0"/>
                        </a:spcBef>
                        <a:spcAft>
                          <a:spcPct val="0"/>
                        </a:spcAft>
                        <a:tabLst>
                          <a:tab pos="2970530" algn="l"/>
                        </a:tabLst>
                      </a:pPr>
                      <a:r>
                        <a:rPr lang="zh-CN" sz="1000">
                          <a:latin typeface="宋体" panose="02010600030101010101" pitchFamily="2" charset="-122"/>
                          <a:ea typeface="宋体" panose="02010600030101010101" pitchFamily="2" charset="-122"/>
                        </a:rPr>
                        <a:t>季初</a:t>
                      </a:r>
                      <a:endParaRPr 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a:txBody>
                    <a:bodyPr/>
                    <a:p>
                      <a:pPr marL="88265" indent="1270" algn="ctr" defTabSz="914400" fontAlgn="base">
                        <a:lnSpc>
                          <a:spcPts val="1300"/>
                        </a:lnSpc>
                        <a:spcBef>
                          <a:spcPct val="0"/>
                        </a:spcBef>
                        <a:spcAft>
                          <a:spcPct val="0"/>
                        </a:spcAft>
                        <a:tabLst>
                          <a:tab pos="2970530" algn="l"/>
                        </a:tabLst>
                      </a:pPr>
                      <a:r>
                        <a:rPr lang="zh-CN" sz="1000">
                          <a:latin typeface="宋体" panose="02010600030101010101" pitchFamily="2" charset="-122"/>
                          <a:ea typeface="宋体" panose="02010600030101010101" pitchFamily="2" charset="-122"/>
                        </a:rPr>
                        <a:t>季末</a:t>
                      </a:r>
                      <a:endParaRPr 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vMerge="1">
                  <a:tcPr>
                    <a:lnL w="9525"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B w="9525" cap="flat" cmpd="sng">
                      <a:solidFill>
                        <a:srgbClr val="000008"/>
                      </a:solidFill>
                      <a:prstDash val="solid"/>
                      <a:headEnd type="none" w="med" len="med"/>
                      <a:tailEnd type="none" w="med" len="med"/>
                    </a:lnB>
                  </a:tcPr>
                </a:tc>
              </a:tr>
              <a:tr h="165100">
                <a:tc gridSpan="2">
                  <a:txBody>
                    <a:bodyPr/>
                    <a:p>
                      <a:pPr marL="88265" indent="1270" algn="ctr" defTabSz="914400" fontAlgn="base">
                        <a:lnSpc>
                          <a:spcPts val="1300"/>
                        </a:lnSpc>
                        <a:spcBef>
                          <a:spcPct val="0"/>
                        </a:spcBef>
                        <a:spcAft>
                          <a:spcPct val="0"/>
                        </a:spcAft>
                        <a:tabLst>
                          <a:tab pos="2970530" algn="l"/>
                        </a:tabLst>
                      </a:pPr>
                      <a:r>
                        <a:rPr lang="zh-CN" sz="1000">
                          <a:latin typeface="宋体" panose="02010600030101010101" pitchFamily="2" charset="-122"/>
                          <a:ea typeface="宋体" panose="02010600030101010101" pitchFamily="2" charset="-122"/>
                        </a:rPr>
                        <a:t>从业人数</a:t>
                      </a:r>
                      <a:endParaRPr lang="zh-CN" sz="1000">
                        <a:latin typeface="宋体" panose="02010600030101010101" pitchFamily="2" charset="-122"/>
                        <a:ea typeface="宋体" panose="02010600030101010101" pitchFamily="2" charset="-122"/>
                      </a:endParaRPr>
                    </a:p>
                  </a:txBody>
                  <a:tcPr marL="68580" marR="68580" marT="0" marB="0" anchor="t" anchorCtr="0">
                    <a:lnL w="19050"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a:txBody>
                    <a:bodyPr/>
                    <a:p>
                      <a:pPr marL="88265" indent="1270" algn="ctr" defTabSz="914400" fontAlgn="base">
                        <a:lnSpc>
                          <a:spcPts val="1300"/>
                        </a:lnSpc>
                        <a:spcBef>
                          <a:spcPct val="0"/>
                        </a:spcBef>
                        <a:spcAft>
                          <a:spcPct val="0"/>
                        </a:spcAft>
                        <a:tabLst>
                          <a:tab pos="2970530" algn="l"/>
                        </a:tabLst>
                      </a:pPr>
                      <a:r>
                        <a:rPr lang="en-US" altLang="zh-CN" sz="1000">
                          <a:latin typeface="宋体" panose="02010600030101010101" pitchFamily="2" charset="-122"/>
                          <a:ea typeface="宋体" panose="02010600030101010101" pitchFamily="2" charset="-122"/>
                        </a:rPr>
                        <a:t> </a:t>
                      </a:r>
                      <a:endParaRPr lang="en-US" alt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gridSpan="2">
                  <a:txBody>
                    <a:bodyPr/>
                    <a:p>
                      <a:pPr marL="88265" indent="1270" algn="ctr" defTabSz="914400" fontAlgn="base">
                        <a:lnSpc>
                          <a:spcPts val="1300"/>
                        </a:lnSpc>
                        <a:spcBef>
                          <a:spcPct val="0"/>
                        </a:spcBef>
                        <a:spcAft>
                          <a:spcPct val="0"/>
                        </a:spcAft>
                        <a:tabLst>
                          <a:tab pos="2970530" algn="l"/>
                        </a:tabLst>
                      </a:pPr>
                      <a:r>
                        <a:rPr lang="en-US" altLang="zh-CN" sz="1000">
                          <a:latin typeface="宋体" panose="02010600030101010101" pitchFamily="2" charset="-122"/>
                          <a:ea typeface="宋体" panose="02010600030101010101" pitchFamily="2" charset="-122"/>
                        </a:rPr>
                        <a:t> </a:t>
                      </a:r>
                      <a:endParaRPr lang="en-US" alt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a:txBody>
                    <a:bodyPr/>
                    <a:p>
                      <a:pPr marL="88265" indent="1270" algn="ctr" defTabSz="914400" fontAlgn="base">
                        <a:lnSpc>
                          <a:spcPts val="1300"/>
                        </a:lnSpc>
                        <a:spcBef>
                          <a:spcPct val="0"/>
                        </a:spcBef>
                        <a:spcAft>
                          <a:spcPct val="0"/>
                        </a:spcAft>
                        <a:tabLst>
                          <a:tab pos="2970530" algn="l"/>
                        </a:tabLst>
                      </a:pPr>
                      <a:r>
                        <a:rPr lang="en-US" altLang="zh-CN" sz="1000">
                          <a:latin typeface="宋体" panose="02010600030101010101" pitchFamily="2" charset="-122"/>
                          <a:ea typeface="宋体" panose="02010600030101010101" pitchFamily="2" charset="-122"/>
                        </a:rPr>
                        <a:t> </a:t>
                      </a:r>
                      <a:endParaRPr lang="en-US" alt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a:txBody>
                    <a:bodyPr/>
                    <a:p>
                      <a:pPr marL="88265" indent="1270" algn="ctr" defTabSz="914400" fontAlgn="base">
                        <a:lnSpc>
                          <a:spcPts val="1300"/>
                        </a:lnSpc>
                        <a:spcBef>
                          <a:spcPct val="0"/>
                        </a:spcBef>
                        <a:spcAft>
                          <a:spcPct val="0"/>
                        </a:spcAft>
                        <a:tabLst>
                          <a:tab pos="2970530" algn="l"/>
                        </a:tabLst>
                      </a:pPr>
                      <a:r>
                        <a:rPr lang="en-US" altLang="zh-CN" sz="1000">
                          <a:latin typeface="宋体" panose="02010600030101010101" pitchFamily="2" charset="-122"/>
                          <a:ea typeface="宋体" panose="02010600030101010101" pitchFamily="2" charset="-122"/>
                        </a:rPr>
                        <a:t> </a:t>
                      </a:r>
                      <a:endParaRPr lang="en-US" alt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a:txBody>
                    <a:bodyPr/>
                    <a:p>
                      <a:pPr marL="88265" indent="1270" algn="ctr" defTabSz="914400" fontAlgn="base">
                        <a:lnSpc>
                          <a:spcPts val="1300"/>
                        </a:lnSpc>
                        <a:spcBef>
                          <a:spcPct val="0"/>
                        </a:spcBef>
                        <a:spcAft>
                          <a:spcPct val="0"/>
                        </a:spcAft>
                        <a:tabLst>
                          <a:tab pos="2970530" algn="l"/>
                        </a:tabLst>
                      </a:pPr>
                      <a:r>
                        <a:rPr lang="en-US" altLang="zh-CN" sz="1000">
                          <a:latin typeface="宋体" panose="02010600030101010101" pitchFamily="2" charset="-122"/>
                          <a:ea typeface="宋体" panose="02010600030101010101" pitchFamily="2" charset="-122"/>
                        </a:rPr>
                        <a:t> </a:t>
                      </a:r>
                      <a:endParaRPr lang="en-US" alt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a:txBody>
                    <a:bodyPr/>
                    <a:p>
                      <a:pPr marL="88265" indent="1270" algn="ctr" defTabSz="914400" fontAlgn="base">
                        <a:lnSpc>
                          <a:spcPts val="1300"/>
                        </a:lnSpc>
                        <a:spcBef>
                          <a:spcPct val="0"/>
                        </a:spcBef>
                        <a:spcAft>
                          <a:spcPct val="0"/>
                        </a:spcAft>
                        <a:tabLst>
                          <a:tab pos="2970530" algn="l"/>
                        </a:tabLst>
                      </a:pPr>
                      <a:r>
                        <a:rPr lang="en-US" altLang="zh-CN" sz="1000">
                          <a:latin typeface="宋体" panose="02010600030101010101" pitchFamily="2" charset="-122"/>
                          <a:ea typeface="宋体" panose="02010600030101010101" pitchFamily="2" charset="-122"/>
                        </a:rPr>
                        <a:t> </a:t>
                      </a:r>
                      <a:endParaRPr lang="en-US" alt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a:txBody>
                    <a:bodyPr/>
                    <a:p>
                      <a:pPr marL="88265" indent="1270" algn="ctr" defTabSz="914400" fontAlgn="base">
                        <a:lnSpc>
                          <a:spcPts val="1300"/>
                        </a:lnSpc>
                        <a:spcBef>
                          <a:spcPct val="0"/>
                        </a:spcBef>
                        <a:spcAft>
                          <a:spcPct val="0"/>
                        </a:spcAft>
                        <a:tabLst>
                          <a:tab pos="2970530" algn="l"/>
                        </a:tabLst>
                      </a:pPr>
                      <a:r>
                        <a:rPr lang="en-US" altLang="zh-CN" sz="1000">
                          <a:latin typeface="宋体" panose="02010600030101010101" pitchFamily="2" charset="-122"/>
                          <a:ea typeface="宋体" panose="02010600030101010101" pitchFamily="2" charset="-122"/>
                        </a:rPr>
                        <a:t> </a:t>
                      </a:r>
                      <a:endParaRPr lang="en-US" alt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a:txBody>
                    <a:bodyPr/>
                    <a:p>
                      <a:pPr marL="88265" indent="1270" algn="ctr" defTabSz="914400" fontAlgn="base">
                        <a:lnSpc>
                          <a:spcPts val="1300"/>
                        </a:lnSpc>
                        <a:spcBef>
                          <a:spcPct val="0"/>
                        </a:spcBef>
                        <a:spcAft>
                          <a:spcPct val="0"/>
                        </a:spcAft>
                        <a:tabLst>
                          <a:tab pos="2970530" algn="l"/>
                        </a:tabLst>
                      </a:pPr>
                      <a:r>
                        <a:rPr lang="en-US" altLang="zh-CN" sz="1000">
                          <a:latin typeface="宋体" panose="02010600030101010101" pitchFamily="2" charset="-122"/>
                          <a:ea typeface="宋体" panose="02010600030101010101" pitchFamily="2" charset="-122"/>
                        </a:rPr>
                        <a:t> </a:t>
                      </a:r>
                      <a:endParaRPr lang="en-US" alt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a:txBody>
                    <a:bodyPr/>
                    <a:p>
                      <a:pPr marL="88265" indent="1270" algn="ctr" defTabSz="914400" fontAlgn="base">
                        <a:lnSpc>
                          <a:spcPts val="1300"/>
                        </a:lnSpc>
                        <a:spcBef>
                          <a:spcPct val="0"/>
                        </a:spcBef>
                        <a:spcAft>
                          <a:spcPct val="0"/>
                        </a:spcAft>
                        <a:tabLst>
                          <a:tab pos="2970530" algn="l"/>
                        </a:tabLst>
                      </a:pPr>
                      <a:r>
                        <a:rPr lang="en-US" altLang="zh-CN" sz="1000">
                          <a:latin typeface="宋体" panose="02010600030101010101" pitchFamily="2" charset="-122"/>
                          <a:ea typeface="宋体" panose="02010600030101010101" pitchFamily="2" charset="-122"/>
                        </a:rPr>
                        <a:t> </a:t>
                      </a:r>
                      <a:endParaRPr lang="en-US" alt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r>
              <a:tr h="172720">
                <a:tc gridSpan="2">
                  <a:txBody>
                    <a:bodyPr/>
                    <a:p>
                      <a:pPr marL="88265" indent="1270" algn="ctr" defTabSz="914400" fontAlgn="base">
                        <a:lnSpc>
                          <a:spcPts val="1300"/>
                        </a:lnSpc>
                        <a:spcBef>
                          <a:spcPct val="0"/>
                        </a:spcBef>
                        <a:spcAft>
                          <a:spcPct val="0"/>
                        </a:spcAft>
                        <a:tabLst>
                          <a:tab pos="2970530" algn="l"/>
                        </a:tabLst>
                      </a:pPr>
                      <a:r>
                        <a:rPr lang="zh-CN" sz="1000">
                          <a:latin typeface="宋体" panose="02010600030101010101" pitchFamily="2" charset="-122"/>
                          <a:ea typeface="宋体" panose="02010600030101010101" pitchFamily="2" charset="-122"/>
                        </a:rPr>
                        <a:t>资产总额（万元）</a:t>
                      </a:r>
                      <a:endParaRPr lang="zh-CN" sz="1000">
                        <a:latin typeface="宋体" panose="02010600030101010101" pitchFamily="2" charset="-122"/>
                        <a:ea typeface="宋体" panose="02010600030101010101" pitchFamily="2" charset="-122"/>
                      </a:endParaRPr>
                    </a:p>
                  </a:txBody>
                  <a:tcPr marL="68580" marR="68580" marT="0" marB="0" anchor="t" anchorCtr="0">
                    <a:lnL w="19050"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a:txBody>
                    <a:bodyPr/>
                    <a:p>
                      <a:pPr marL="88265" indent="1270" algn="ctr" defTabSz="914400" fontAlgn="base">
                        <a:lnSpc>
                          <a:spcPts val="1300"/>
                        </a:lnSpc>
                        <a:spcBef>
                          <a:spcPct val="0"/>
                        </a:spcBef>
                        <a:spcAft>
                          <a:spcPct val="0"/>
                        </a:spcAft>
                        <a:tabLst>
                          <a:tab pos="2970530" algn="l"/>
                        </a:tabLst>
                      </a:pPr>
                      <a:r>
                        <a:rPr lang="en-US" altLang="zh-CN" sz="1000">
                          <a:latin typeface="宋体" panose="02010600030101010101" pitchFamily="2" charset="-122"/>
                          <a:ea typeface="宋体" panose="02010600030101010101" pitchFamily="2" charset="-122"/>
                        </a:rPr>
                        <a:t> </a:t>
                      </a:r>
                      <a:endParaRPr lang="en-US" alt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gridSpan="2">
                  <a:txBody>
                    <a:bodyPr/>
                    <a:p>
                      <a:pPr marL="88265" indent="1270" algn="ctr" defTabSz="914400" fontAlgn="base">
                        <a:lnSpc>
                          <a:spcPts val="1300"/>
                        </a:lnSpc>
                        <a:spcBef>
                          <a:spcPct val="0"/>
                        </a:spcBef>
                        <a:spcAft>
                          <a:spcPct val="0"/>
                        </a:spcAft>
                        <a:tabLst>
                          <a:tab pos="2970530" algn="l"/>
                        </a:tabLst>
                      </a:pPr>
                      <a:r>
                        <a:rPr lang="en-US" altLang="zh-CN" sz="1000">
                          <a:latin typeface="宋体" panose="02010600030101010101" pitchFamily="2" charset="-122"/>
                          <a:ea typeface="宋体" panose="02010600030101010101" pitchFamily="2" charset="-122"/>
                        </a:rPr>
                        <a:t> </a:t>
                      </a:r>
                      <a:endParaRPr lang="en-US" alt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a:txBody>
                    <a:bodyPr/>
                    <a:p>
                      <a:pPr marL="88265" indent="1270" algn="ctr" defTabSz="914400" fontAlgn="base">
                        <a:lnSpc>
                          <a:spcPts val="1300"/>
                        </a:lnSpc>
                        <a:spcBef>
                          <a:spcPct val="0"/>
                        </a:spcBef>
                        <a:spcAft>
                          <a:spcPct val="0"/>
                        </a:spcAft>
                        <a:tabLst>
                          <a:tab pos="2970530" algn="l"/>
                        </a:tabLst>
                      </a:pPr>
                      <a:r>
                        <a:rPr lang="en-US" altLang="zh-CN" sz="1000">
                          <a:latin typeface="宋体" panose="02010600030101010101" pitchFamily="2" charset="-122"/>
                          <a:ea typeface="宋体" panose="02010600030101010101" pitchFamily="2" charset="-122"/>
                        </a:rPr>
                        <a:t> </a:t>
                      </a:r>
                      <a:endParaRPr lang="en-US" alt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a:txBody>
                    <a:bodyPr/>
                    <a:p>
                      <a:pPr marL="88265" indent="1270" algn="ctr" defTabSz="914400" fontAlgn="base">
                        <a:lnSpc>
                          <a:spcPts val="1300"/>
                        </a:lnSpc>
                        <a:spcBef>
                          <a:spcPct val="0"/>
                        </a:spcBef>
                        <a:spcAft>
                          <a:spcPct val="0"/>
                        </a:spcAft>
                        <a:tabLst>
                          <a:tab pos="2970530" algn="l"/>
                        </a:tabLst>
                      </a:pPr>
                      <a:r>
                        <a:rPr lang="en-US" altLang="zh-CN" sz="1000">
                          <a:latin typeface="宋体" panose="02010600030101010101" pitchFamily="2" charset="-122"/>
                          <a:ea typeface="宋体" panose="02010600030101010101" pitchFamily="2" charset="-122"/>
                        </a:rPr>
                        <a:t> </a:t>
                      </a:r>
                      <a:endParaRPr lang="en-US" alt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a:txBody>
                    <a:bodyPr/>
                    <a:p>
                      <a:pPr marL="88265" indent="1270" algn="ctr" defTabSz="914400" fontAlgn="base">
                        <a:lnSpc>
                          <a:spcPts val="1300"/>
                        </a:lnSpc>
                        <a:spcBef>
                          <a:spcPct val="0"/>
                        </a:spcBef>
                        <a:spcAft>
                          <a:spcPct val="0"/>
                        </a:spcAft>
                        <a:tabLst>
                          <a:tab pos="2970530" algn="l"/>
                        </a:tabLst>
                      </a:pPr>
                      <a:r>
                        <a:rPr lang="en-US" altLang="zh-CN" sz="1000">
                          <a:latin typeface="宋体" panose="02010600030101010101" pitchFamily="2" charset="-122"/>
                          <a:ea typeface="宋体" panose="02010600030101010101" pitchFamily="2" charset="-122"/>
                        </a:rPr>
                        <a:t> </a:t>
                      </a:r>
                      <a:endParaRPr lang="en-US" alt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a:txBody>
                    <a:bodyPr/>
                    <a:p>
                      <a:pPr marL="88265" indent="1270" algn="ctr" defTabSz="914400" fontAlgn="base">
                        <a:lnSpc>
                          <a:spcPts val="1300"/>
                        </a:lnSpc>
                        <a:spcBef>
                          <a:spcPct val="0"/>
                        </a:spcBef>
                        <a:spcAft>
                          <a:spcPct val="0"/>
                        </a:spcAft>
                        <a:tabLst>
                          <a:tab pos="2970530" algn="l"/>
                        </a:tabLst>
                      </a:pPr>
                      <a:r>
                        <a:rPr lang="en-US" altLang="zh-CN" sz="1000">
                          <a:latin typeface="宋体" panose="02010600030101010101" pitchFamily="2" charset="-122"/>
                          <a:ea typeface="宋体" panose="02010600030101010101" pitchFamily="2" charset="-122"/>
                        </a:rPr>
                        <a:t> </a:t>
                      </a:r>
                      <a:endParaRPr lang="en-US" alt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a:txBody>
                    <a:bodyPr/>
                    <a:p>
                      <a:pPr marL="88265" indent="1270" algn="ctr" defTabSz="914400" fontAlgn="base">
                        <a:lnSpc>
                          <a:spcPts val="1300"/>
                        </a:lnSpc>
                        <a:spcBef>
                          <a:spcPct val="0"/>
                        </a:spcBef>
                        <a:spcAft>
                          <a:spcPct val="0"/>
                        </a:spcAft>
                        <a:tabLst>
                          <a:tab pos="2970530" algn="l"/>
                        </a:tabLst>
                      </a:pPr>
                      <a:r>
                        <a:rPr lang="en-US" altLang="zh-CN" sz="1000">
                          <a:latin typeface="宋体" panose="02010600030101010101" pitchFamily="2" charset="-122"/>
                          <a:ea typeface="宋体" panose="02010600030101010101" pitchFamily="2" charset="-122"/>
                        </a:rPr>
                        <a:t> </a:t>
                      </a:r>
                      <a:endParaRPr lang="en-US" alt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a:txBody>
                    <a:bodyPr/>
                    <a:p>
                      <a:pPr marL="88265" indent="1270" algn="ctr" defTabSz="914400" fontAlgn="base">
                        <a:lnSpc>
                          <a:spcPts val="1300"/>
                        </a:lnSpc>
                        <a:spcBef>
                          <a:spcPct val="0"/>
                        </a:spcBef>
                        <a:spcAft>
                          <a:spcPct val="0"/>
                        </a:spcAft>
                        <a:tabLst>
                          <a:tab pos="2970530" algn="l"/>
                        </a:tabLst>
                      </a:pPr>
                      <a:r>
                        <a:rPr lang="en-US" altLang="zh-CN" sz="1000">
                          <a:latin typeface="宋体" panose="02010600030101010101" pitchFamily="2" charset="-122"/>
                          <a:ea typeface="宋体" panose="02010600030101010101" pitchFamily="2" charset="-122"/>
                        </a:rPr>
                        <a:t> </a:t>
                      </a:r>
                      <a:endParaRPr lang="en-US" alt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a:txBody>
                    <a:bodyPr/>
                    <a:p>
                      <a:pPr marL="88265" indent="1270" algn="ctr" defTabSz="914400" fontAlgn="base">
                        <a:lnSpc>
                          <a:spcPts val="1300"/>
                        </a:lnSpc>
                        <a:spcBef>
                          <a:spcPct val="0"/>
                        </a:spcBef>
                        <a:spcAft>
                          <a:spcPct val="0"/>
                        </a:spcAft>
                        <a:tabLst>
                          <a:tab pos="2970530" algn="l"/>
                        </a:tabLst>
                      </a:pPr>
                      <a:r>
                        <a:rPr lang="en-US" altLang="zh-CN" sz="1000">
                          <a:latin typeface="宋体" panose="02010600030101010101" pitchFamily="2" charset="-122"/>
                          <a:ea typeface="宋体" panose="02010600030101010101" pitchFamily="2" charset="-122"/>
                        </a:rPr>
                        <a:t> </a:t>
                      </a:r>
                      <a:endParaRPr lang="en-US" alt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r>
              <a:tr h="172720">
                <a:tc gridSpan="2">
                  <a:txBody>
                    <a:bodyPr/>
                    <a:p>
                      <a:pPr marL="88265" indent="1270" algn="ctr" defTabSz="914400" fontAlgn="base">
                        <a:lnSpc>
                          <a:spcPts val="1300"/>
                        </a:lnSpc>
                        <a:spcBef>
                          <a:spcPct val="0"/>
                        </a:spcBef>
                        <a:spcAft>
                          <a:spcPct val="0"/>
                        </a:spcAft>
                        <a:tabLst>
                          <a:tab pos="2970530" algn="l"/>
                        </a:tabLst>
                      </a:pPr>
                      <a:r>
                        <a:rPr lang="zh-CN" sz="1000">
                          <a:latin typeface="宋体" panose="02010600030101010101" pitchFamily="2" charset="-122"/>
                          <a:ea typeface="宋体" panose="02010600030101010101" pitchFamily="2" charset="-122"/>
                        </a:rPr>
                        <a:t>国家限制或禁止行业</a:t>
                      </a:r>
                      <a:endParaRPr lang="zh-CN" sz="1000">
                        <a:latin typeface="宋体" panose="02010600030101010101" pitchFamily="2" charset="-122"/>
                        <a:ea typeface="宋体" panose="02010600030101010101" pitchFamily="2" charset="-122"/>
                      </a:endParaRPr>
                    </a:p>
                  </a:txBody>
                  <a:tcPr marL="68580" marR="68580" marT="0" marB="0" anchor="t" anchorCtr="0">
                    <a:lnL w="19050"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noFill/>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tcPr>
                </a:tc>
                <a:tc gridSpan="5">
                  <a:txBody>
                    <a:bodyPr/>
                    <a:p>
                      <a:pPr marL="88265" indent="1270" algn="ctr" defTabSz="914400" fontAlgn="base">
                        <a:lnSpc>
                          <a:spcPts val="1300"/>
                        </a:lnSpc>
                        <a:spcBef>
                          <a:spcPct val="0"/>
                        </a:spcBef>
                        <a:spcAft>
                          <a:spcPct val="0"/>
                        </a:spcAft>
                        <a:tabLst>
                          <a:tab pos="2970530" algn="l"/>
                        </a:tabLst>
                      </a:pPr>
                      <a:r>
                        <a:rPr lang="en-US" altLang="zh-CN" sz="1000">
                          <a:latin typeface="宋体" panose="02010600030101010101" pitchFamily="2" charset="-122"/>
                          <a:ea typeface="宋体" panose="02010600030101010101" pitchFamily="2" charset="-122"/>
                        </a:rPr>
                        <a:t>□</a:t>
                      </a:r>
                      <a:r>
                        <a:rPr lang="zh-CN" altLang="en-US" sz="1000">
                          <a:latin typeface="宋体" panose="02010600030101010101" pitchFamily="2" charset="-122"/>
                          <a:ea typeface="宋体" panose="02010600030101010101" pitchFamily="2" charset="-122"/>
                        </a:rPr>
                        <a:t>是</a:t>
                      </a:r>
                      <a:r>
                        <a:rPr lang="en-US" altLang="zh-CN" sz="1000">
                          <a:latin typeface="宋体" panose="02010600030101010101" pitchFamily="2" charset="-122"/>
                          <a:ea typeface="宋体" panose="02010600030101010101" pitchFamily="2" charset="-122"/>
                        </a:rPr>
                        <a:t>□</a:t>
                      </a:r>
                      <a:r>
                        <a:rPr lang="zh-CN" altLang="en-US" sz="1000">
                          <a:latin typeface="宋体" panose="02010600030101010101" pitchFamily="2" charset="-122"/>
                          <a:ea typeface="宋体" panose="02010600030101010101" pitchFamily="2" charset="-122"/>
                        </a:rPr>
                        <a:t>否</a:t>
                      </a:r>
                      <a:endParaRPr lang="zh-CN" altLang="en-US"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noFill/>
                  </a:tcPr>
                </a:tc>
                <a:tc hMerge="1">
                  <a:tcPr>
                    <a:lnT w="9525"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tcPr>
                </a:tc>
                <a:tc gridSpan="4">
                  <a:txBody>
                    <a:bodyPr/>
                    <a:p>
                      <a:pPr marL="88265" indent="1270" algn="ctr" defTabSz="914400" fontAlgn="base">
                        <a:lnSpc>
                          <a:spcPts val="1300"/>
                        </a:lnSpc>
                        <a:spcBef>
                          <a:spcPct val="0"/>
                        </a:spcBef>
                        <a:spcAft>
                          <a:spcPct val="0"/>
                        </a:spcAft>
                        <a:tabLst>
                          <a:tab pos="2970530" algn="l"/>
                        </a:tabLst>
                      </a:pPr>
                      <a:r>
                        <a:rPr lang="zh-CN" sz="1000">
                          <a:latin typeface="宋体" panose="02010600030101010101" pitchFamily="2" charset="-122"/>
                          <a:ea typeface="宋体" panose="02010600030101010101" pitchFamily="2" charset="-122"/>
                        </a:rPr>
                        <a:t>小型微利企业</a:t>
                      </a:r>
                      <a:endParaRPr 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noFill/>
                  </a:tcPr>
                </a:tc>
                <a:tc hMerge="1">
                  <a:tcPr>
                    <a:lnT w="9525"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tcPr>
                </a:tc>
                <a:tc>
                  <a:txBody>
                    <a:bodyPr/>
                    <a:p>
                      <a:pPr marL="88265" indent="1270" algn="ctr" defTabSz="914400" fontAlgn="base">
                        <a:lnSpc>
                          <a:spcPts val="1300"/>
                        </a:lnSpc>
                        <a:spcBef>
                          <a:spcPct val="0"/>
                        </a:spcBef>
                        <a:spcAft>
                          <a:spcPct val="0"/>
                        </a:spcAft>
                        <a:tabLst>
                          <a:tab pos="2970530" algn="l"/>
                        </a:tabLst>
                      </a:pPr>
                      <a:r>
                        <a:rPr lang="zh-CN" sz="1000">
                          <a:latin typeface="宋体" panose="02010600030101010101" pitchFamily="2" charset="-122"/>
                          <a:ea typeface="宋体" panose="02010600030101010101" pitchFamily="2" charset="-122"/>
                        </a:rPr>
                        <a:t>☐是☐否</a:t>
                      </a:r>
                      <a:endParaRPr 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noFill/>
                  </a:tcPr>
                </a:tc>
              </a:tr>
              <a:tr h="330200">
                <a:tc>
                  <a:txBody>
                    <a:bodyPr/>
                    <a:p>
                      <a:pPr marL="88265" indent="1270" algn="ctr" defTabSz="914400" fontAlgn="base">
                        <a:lnSpc>
                          <a:spcPts val="1300"/>
                        </a:lnSpc>
                        <a:spcBef>
                          <a:spcPct val="0"/>
                        </a:spcBef>
                        <a:spcAft>
                          <a:spcPct val="0"/>
                        </a:spcAft>
                        <a:tabLst>
                          <a:tab pos="2970530" algn="l"/>
                        </a:tabLst>
                      </a:pPr>
                      <a:r>
                        <a:rPr lang="en-US" altLang="zh-CN" sz="1000">
                          <a:latin typeface="宋体" panose="02010600030101010101" pitchFamily="2" charset="-122"/>
                          <a:ea typeface="宋体" panose="02010600030101010101" pitchFamily="2" charset="-122"/>
                        </a:rPr>
                        <a:t> </a:t>
                      </a:r>
                      <a:endParaRPr lang="en-US" altLang="zh-CN" sz="1000">
                        <a:latin typeface="宋体" panose="02010600030101010101" pitchFamily="2" charset="-122"/>
                        <a:ea typeface="宋体" panose="02010600030101010101" pitchFamily="2" charset="-122"/>
                      </a:endParaRPr>
                    </a:p>
                  </a:txBody>
                  <a:tcPr marL="68580" marR="68580" marT="0" marB="0" anchor="t" anchorCtr="0">
                    <a:lnL w="19050"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gridSpan="10">
                  <a:txBody>
                    <a:bodyPr/>
                    <a:p>
                      <a:pPr marL="88265" indent="1270" algn="ctr" defTabSz="914400" fontAlgn="base">
                        <a:lnSpc>
                          <a:spcPts val="1300"/>
                        </a:lnSpc>
                        <a:spcBef>
                          <a:spcPct val="0"/>
                        </a:spcBef>
                        <a:spcAft>
                          <a:spcPct val="0"/>
                        </a:spcAft>
                        <a:tabLst>
                          <a:tab pos="2970530" algn="l"/>
                        </a:tabLst>
                      </a:pPr>
                      <a:r>
                        <a:rPr lang="zh-CN" sz="1000" b="1">
                          <a:latin typeface="宋体" panose="02010600030101010101" pitchFamily="2" charset="-122"/>
                          <a:ea typeface="宋体" panose="02010600030101010101" pitchFamily="2" charset="-122"/>
                        </a:rPr>
                        <a:t>附报事项名</a:t>
                      </a:r>
                      <a:r>
                        <a:rPr lang="zh-CN" sz="1000" b="1">
                          <a:latin typeface="宋体" panose="02010600030101010101" pitchFamily="2" charset="-122"/>
                          <a:ea typeface="宋体" panose="02010600030101010101" pitchFamily="2" charset="-122"/>
                        </a:rPr>
                        <a:t>称</a:t>
                      </a:r>
                      <a:endParaRPr lang="zh-CN" sz="1000" b="1">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hMerge="1">
                  <a:tcP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R w="9525" cap="flat" cmpd="sng">
                      <a:solidFill>
                        <a:srgbClr val="000008"/>
                      </a:solidFill>
                      <a:prstDash val="solid"/>
                      <a:headEnd type="none" w="med" len="med"/>
                      <a:tailEnd type="none" w="med" len="med"/>
                    </a:ln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a:txBody>
                    <a:bodyPr/>
                    <a:p>
                      <a:pPr marL="88265" indent="1270" algn="ctr" defTabSz="914400" fontAlgn="base">
                        <a:lnSpc>
                          <a:spcPts val="1300"/>
                        </a:lnSpc>
                        <a:spcBef>
                          <a:spcPct val="0"/>
                        </a:spcBef>
                        <a:spcAft>
                          <a:spcPct val="0"/>
                        </a:spcAft>
                        <a:tabLst>
                          <a:tab pos="2970530" algn="l"/>
                        </a:tabLst>
                      </a:pPr>
                      <a:r>
                        <a:rPr lang="zh-CN" sz="1000">
                          <a:latin typeface="宋体" panose="02010600030101010101" pitchFamily="2" charset="-122"/>
                          <a:ea typeface="宋体" panose="02010600030101010101" pitchFamily="2" charset="-122"/>
                        </a:rPr>
                        <a:t>金额或选项</a:t>
                      </a:r>
                      <a:endParaRPr 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r>
              <a:tr h="165100">
                <a:tc rowSpan="2">
                  <a:txBody>
                    <a:bodyPr/>
                    <a:p>
                      <a:pPr marL="88265" indent="1270" algn="ctr" defTabSz="914400" fontAlgn="base">
                        <a:lnSpc>
                          <a:spcPts val="1300"/>
                        </a:lnSpc>
                        <a:spcBef>
                          <a:spcPct val="0"/>
                        </a:spcBef>
                        <a:spcAft>
                          <a:spcPct val="0"/>
                        </a:spcAft>
                        <a:tabLst>
                          <a:tab pos="2970530" algn="l"/>
                        </a:tabLst>
                      </a:pPr>
                      <a:r>
                        <a:rPr lang="zh-CN" sz="1000">
                          <a:latin typeface="宋体" panose="02010600030101010101" pitchFamily="2" charset="-122"/>
                          <a:ea typeface="宋体" panose="02010600030101010101" pitchFamily="2" charset="-122"/>
                        </a:rPr>
                        <a:t>事项</a:t>
                      </a:r>
                      <a:r>
                        <a:rPr lang="en-US" altLang="zh-CN" sz="1000">
                          <a:latin typeface="宋体" panose="02010600030101010101" pitchFamily="2" charset="-122"/>
                          <a:ea typeface="宋体" panose="02010600030101010101" pitchFamily="2" charset="-122"/>
                        </a:rPr>
                        <a:t>1</a:t>
                      </a:r>
                      <a:endParaRPr lang="en-US" altLang="zh-CN" sz="1000">
                        <a:latin typeface="宋体" panose="02010600030101010101" pitchFamily="2" charset="-122"/>
                        <a:ea typeface="宋体" panose="02010600030101010101" pitchFamily="2" charset="-122"/>
                      </a:endParaRPr>
                    </a:p>
                  </a:txBody>
                  <a:tcPr marL="68580" marR="68580" marT="0" marB="0" anchor="ctr" anchorCtr="0">
                    <a:lnL w="19050"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rowSpan="2" gridSpan="2">
                  <a:txBody>
                    <a:bodyPr/>
                    <a:p>
                      <a:pPr marL="88265" indent="1270" algn="l" defTabSz="914400" fontAlgn="base">
                        <a:lnSpc>
                          <a:spcPts val="1300"/>
                        </a:lnSpc>
                        <a:spcBef>
                          <a:spcPct val="0"/>
                        </a:spcBef>
                        <a:spcAft>
                          <a:spcPct val="0"/>
                        </a:spcAft>
                        <a:tabLst>
                          <a:tab pos="2970530" algn="l"/>
                        </a:tabLst>
                      </a:pPr>
                      <a:r>
                        <a:rPr lang="zh-CN" sz="1100">
                          <a:latin typeface="宋体" panose="02010600030101010101" pitchFamily="2" charset="-122"/>
                          <a:ea typeface="宋体" panose="02010600030101010101" pitchFamily="2" charset="-122"/>
                        </a:rPr>
                        <a:t>☐</a:t>
                      </a:r>
                      <a:r>
                        <a:rPr lang="zh-CN" sz="1100">
                          <a:latin typeface="宋体" panose="02010600030101010101" pitchFamily="2" charset="-122"/>
                          <a:ea typeface="宋体" panose="02010600030101010101" pitchFamily="2" charset="-122"/>
                        </a:rPr>
                        <a:t>职工薪酬</a:t>
                      </a:r>
                      <a:endParaRPr lang="zh-CN" sz="11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rowSpan="2"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tcPr>
                </a:tc>
                <a:tc gridSpan="8">
                  <a:txBody>
                    <a:bodyPr/>
                    <a:p>
                      <a:pPr marL="88265" indent="1270" algn="l" defTabSz="914400" fontAlgn="base">
                        <a:lnSpc>
                          <a:spcPts val="1300"/>
                        </a:lnSpc>
                        <a:spcBef>
                          <a:spcPct val="0"/>
                        </a:spcBef>
                        <a:spcAft>
                          <a:spcPct val="0"/>
                        </a:spcAft>
                        <a:tabLst>
                          <a:tab pos="2970530" algn="l"/>
                        </a:tabLst>
                      </a:pPr>
                      <a:r>
                        <a:rPr lang="zh-CN" sz="1100">
                          <a:latin typeface="宋体" panose="02010600030101010101" pitchFamily="2" charset="-122"/>
                          <a:ea typeface="宋体" panose="02010600030101010101" pitchFamily="2" charset="-122"/>
                        </a:rPr>
                        <a:t>已计入成本费用的职工薪酬</a:t>
                      </a:r>
                      <a:r>
                        <a:rPr lang="zh-CN" sz="1100">
                          <a:latin typeface="宋体" panose="02010600030101010101" pitchFamily="2" charset="-122"/>
                          <a:ea typeface="宋体" panose="02010600030101010101" pitchFamily="2" charset="-122"/>
                        </a:rPr>
                        <a:t>（</a:t>
                      </a:r>
                      <a:r>
                        <a:rPr lang="zh-CN" sz="1100">
                          <a:latin typeface="宋体" panose="02010600030101010101" pitchFamily="2" charset="-122"/>
                          <a:ea typeface="宋体" panose="02010600030101010101" pitchFamily="2" charset="-122"/>
                        </a:rPr>
                        <a:t>单位：</a:t>
                      </a:r>
                      <a:r>
                        <a:rPr lang="zh-CN" sz="1100">
                          <a:latin typeface="宋体" panose="02010600030101010101" pitchFamily="2" charset="-122"/>
                          <a:ea typeface="宋体" panose="02010600030101010101" pitchFamily="2" charset="-122"/>
                        </a:rPr>
                        <a:t>元）</a:t>
                      </a:r>
                      <a:endParaRPr lang="zh-CN" sz="11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a:txBody>
                    <a:bodyPr/>
                    <a:p>
                      <a:pPr marL="88265" indent="1270" algn="l" defTabSz="914400" fontAlgn="base">
                        <a:lnSpc>
                          <a:spcPts val="1300"/>
                        </a:lnSpc>
                        <a:spcBef>
                          <a:spcPct val="0"/>
                        </a:spcBef>
                        <a:spcAft>
                          <a:spcPct val="0"/>
                        </a:spcAft>
                        <a:tabLst>
                          <a:tab pos="2970530" algn="l"/>
                        </a:tabLst>
                      </a:pPr>
                      <a:r>
                        <a:rPr lang="en-US" altLang="zh-CN" sz="1100">
                          <a:latin typeface="宋体" panose="02010600030101010101" pitchFamily="2" charset="-122"/>
                          <a:ea typeface="宋体" panose="02010600030101010101" pitchFamily="2" charset="-122"/>
                        </a:rPr>
                        <a:t> </a:t>
                      </a:r>
                      <a:endParaRPr lang="en-US" altLang="zh-CN" sz="11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a:noFill/>
                    </a:lnB>
                    <a:noFill/>
                  </a:tcPr>
                </a:tc>
              </a:tr>
              <a:tr h="365760">
                <a:tc vMerge="1">
                  <a:tcPr>
                    <a:lnL w="19050"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B w="9525" cap="flat" cmpd="sng">
                      <a:solidFill>
                        <a:srgbClr val="000008"/>
                      </a:solidFill>
                      <a:prstDash val="solid"/>
                      <a:headEnd type="none" w="med" len="med"/>
                      <a:tailEnd type="none" w="med" len="med"/>
                    </a:lnB>
                  </a:tcPr>
                </a:tc>
                <a:tc vMerge="1" gridSpan="2">
                  <a:tcPr>
                    <a:lnL w="9525" cap="flat" cmpd="sng">
                      <a:solidFill>
                        <a:srgbClr val="000008"/>
                      </a:solidFill>
                      <a:prstDash val="solid"/>
                      <a:headEnd type="none" w="med" len="med"/>
                      <a:tailEnd type="none" w="med" len="med"/>
                    </a:lnL>
                    <a:lnB w="9525" cap="flat" cmpd="sng">
                      <a:solidFill>
                        <a:srgbClr val="000008"/>
                      </a:solidFill>
                      <a:prstDash val="solid"/>
                      <a:headEnd type="none" w="med" len="med"/>
                      <a:tailEnd type="none" w="med" len="med"/>
                    </a:lnB>
                  </a:tcPr>
                </a:tc>
                <a:tc vMerge="1" hMerge="1">
                  <a:tcPr>
                    <a:lnR w="9525" cap="flat" cmpd="sng">
                      <a:solidFill>
                        <a:srgbClr val="000008"/>
                      </a:solidFill>
                      <a:prstDash val="solid"/>
                      <a:headEnd type="none" w="med" len="med"/>
                      <a:tailEnd type="none" w="med" len="med"/>
                    </a:lnR>
                    <a:lnB w="9525" cap="flat" cmpd="sng">
                      <a:solidFill>
                        <a:srgbClr val="000008"/>
                      </a:solidFill>
                      <a:prstDash val="solid"/>
                      <a:headEnd type="none" w="med" len="med"/>
                      <a:tailEnd type="none" w="med" len="med"/>
                    </a:lnB>
                  </a:tcPr>
                </a:tc>
                <a:tc gridSpan="8">
                  <a:txBody>
                    <a:bodyPr/>
                    <a:p>
                      <a:pPr marL="88265" indent="1270" algn="l" defTabSz="914400" fontAlgn="base">
                        <a:lnSpc>
                          <a:spcPts val="1300"/>
                        </a:lnSpc>
                        <a:spcBef>
                          <a:spcPct val="0"/>
                        </a:spcBef>
                        <a:spcAft>
                          <a:spcPct val="0"/>
                        </a:spcAft>
                        <a:tabLst>
                          <a:tab pos="2970530" algn="l"/>
                        </a:tabLst>
                      </a:pPr>
                      <a:r>
                        <a:rPr lang="zh-CN" sz="1100">
                          <a:latin typeface="宋体" panose="02010600030101010101" pitchFamily="2" charset="-122"/>
                          <a:ea typeface="宋体" panose="02010600030101010101" pitchFamily="2" charset="-122"/>
                        </a:rPr>
                        <a:t>实际支付给职工的应付职工薪酬</a:t>
                      </a:r>
                      <a:r>
                        <a:rPr lang="zh-CN" sz="1100">
                          <a:latin typeface="宋体" panose="02010600030101010101" pitchFamily="2" charset="-122"/>
                          <a:ea typeface="宋体" panose="02010600030101010101" pitchFamily="2" charset="-122"/>
                        </a:rPr>
                        <a:t>（</a:t>
                      </a:r>
                      <a:r>
                        <a:rPr lang="zh-CN" sz="1100">
                          <a:latin typeface="宋体" panose="02010600030101010101" pitchFamily="2" charset="-122"/>
                          <a:ea typeface="宋体" panose="02010600030101010101" pitchFamily="2" charset="-122"/>
                        </a:rPr>
                        <a:t>单位：</a:t>
                      </a:r>
                      <a:r>
                        <a:rPr lang="zh-CN" sz="1100">
                          <a:latin typeface="宋体" panose="02010600030101010101" pitchFamily="2" charset="-122"/>
                          <a:ea typeface="宋体" panose="02010600030101010101" pitchFamily="2" charset="-122"/>
                        </a:rPr>
                        <a:t>元）</a:t>
                      </a:r>
                      <a:endParaRPr lang="zh-CN" sz="11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a:txBody>
                    <a:bodyPr/>
                    <a:p>
                      <a:pPr>
                        <a:buNone/>
                      </a:pPr>
                      <a:endParaRPr lang="zh-CN" altLang="en-US"/>
                    </a:p>
                  </a:txBody>
                  <a:tcPr>
                    <a:lnL w="9525" cap="flat" cmpd="sng">
                      <a:solidFill>
                        <a:srgbClr val="000008"/>
                      </a:solidFill>
                      <a:prstDash val="solid"/>
                      <a:headEnd type="none" w="med" len="med"/>
                      <a:tailEnd type="none" w="med" len="med"/>
                    </a:lnL>
                    <a:lnT>
                      <a:noFill/>
                    </a:lnT>
                    <a:lnB w="9525" cap="flat" cmpd="sng">
                      <a:solidFill>
                        <a:srgbClr val="000008"/>
                      </a:solidFill>
                      <a:prstDash val="solid"/>
                      <a:headEnd type="none" w="med" len="med"/>
                      <a:tailEnd type="none" w="med" len="med"/>
                    </a:lnB>
                  </a:tcPr>
                </a:tc>
              </a:tr>
              <a:tr h="329565">
                <a:tc>
                  <a:txBody>
                    <a:bodyPr/>
                    <a:p>
                      <a:pPr marL="88265" indent="1270" algn="ctr" defTabSz="914400" fontAlgn="base">
                        <a:lnSpc>
                          <a:spcPts val="1300"/>
                        </a:lnSpc>
                        <a:spcBef>
                          <a:spcPct val="0"/>
                        </a:spcBef>
                        <a:spcAft>
                          <a:spcPct val="0"/>
                        </a:spcAft>
                        <a:tabLst>
                          <a:tab pos="2970530" algn="l"/>
                        </a:tabLst>
                      </a:pPr>
                      <a:r>
                        <a:rPr lang="zh-CN" sz="1000">
                          <a:latin typeface="宋体" panose="02010600030101010101" pitchFamily="2" charset="-122"/>
                          <a:ea typeface="宋体" panose="02010600030101010101" pitchFamily="2" charset="-122"/>
                        </a:rPr>
                        <a:t>事项</a:t>
                      </a:r>
                      <a:r>
                        <a:rPr lang="en-US" altLang="zh-CN" sz="1000">
                          <a:latin typeface="宋体" panose="02010600030101010101" pitchFamily="2" charset="-122"/>
                          <a:ea typeface="宋体" panose="02010600030101010101" pitchFamily="2" charset="-122"/>
                        </a:rPr>
                        <a:t>2</a:t>
                      </a:r>
                      <a:endParaRPr lang="en-US" altLang="zh-CN" sz="1000">
                        <a:latin typeface="宋体" panose="02010600030101010101" pitchFamily="2" charset="-122"/>
                        <a:ea typeface="宋体" panose="02010600030101010101" pitchFamily="2" charset="-122"/>
                      </a:endParaRPr>
                    </a:p>
                  </a:txBody>
                  <a:tcPr marL="68580" marR="68580" marT="0" marB="0" anchor="t" anchorCtr="0">
                    <a:lnL w="19050"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gridSpan="10">
                  <a:txBody>
                    <a:bodyPr/>
                    <a:p>
                      <a:pPr marL="88265" indent="1270" algn="l" defTabSz="914400" fontAlgn="base">
                        <a:lnSpc>
                          <a:spcPts val="1300"/>
                        </a:lnSpc>
                        <a:spcBef>
                          <a:spcPct val="0"/>
                        </a:spcBef>
                        <a:spcAft>
                          <a:spcPct val="0"/>
                        </a:spcAft>
                        <a:tabLst>
                          <a:tab pos="2970530" algn="l"/>
                        </a:tabLst>
                      </a:pPr>
                      <a:r>
                        <a:rPr lang="zh-CN" sz="1100">
                          <a:latin typeface="宋体" panose="02010600030101010101" pitchFamily="2" charset="-122"/>
                          <a:ea typeface="宋体" panose="02010600030101010101" pitchFamily="2" charset="-122"/>
                        </a:rPr>
                        <a:t>☐出口</a:t>
                      </a:r>
                      <a:r>
                        <a:rPr lang="zh-CN" sz="1100">
                          <a:latin typeface="宋体" panose="02010600030101010101" pitchFamily="2" charset="-122"/>
                          <a:ea typeface="宋体" panose="02010600030101010101" pitchFamily="2" charset="-122"/>
                        </a:rPr>
                        <a:t>方式</a:t>
                      </a:r>
                      <a:r>
                        <a:rPr lang="zh-CN" sz="1100">
                          <a:latin typeface="宋体" panose="02010600030101010101" pitchFamily="2" charset="-122"/>
                          <a:ea typeface="宋体" panose="02010600030101010101" pitchFamily="2" charset="-122"/>
                        </a:rPr>
                        <a:t>（</a:t>
                      </a:r>
                      <a:r>
                        <a:rPr lang="zh-CN" sz="1100">
                          <a:latin typeface="宋体" panose="02010600030101010101" pitchFamily="2" charset="-122"/>
                          <a:ea typeface="宋体" panose="02010600030101010101" pitchFamily="2" charset="-122"/>
                        </a:rPr>
                        <a:t>复</a:t>
                      </a:r>
                      <a:r>
                        <a:rPr lang="zh-CN" sz="1100">
                          <a:latin typeface="宋体" panose="02010600030101010101" pitchFamily="2" charset="-122"/>
                          <a:ea typeface="宋体" panose="02010600030101010101" pitchFamily="2" charset="-122"/>
                        </a:rPr>
                        <a:t>选：</a:t>
                      </a:r>
                      <a:r>
                        <a:rPr lang="zh-CN" sz="1100">
                          <a:latin typeface="宋体" panose="02010600030101010101" pitchFamily="2" charset="-122"/>
                          <a:ea typeface="宋体" panose="02010600030101010101" pitchFamily="2" charset="-122"/>
                        </a:rPr>
                        <a:t>发生了自营出口业务</a:t>
                      </a:r>
                      <a:r>
                        <a:rPr lang="en-US" altLang="zh-CN" sz="1000">
                          <a:latin typeface="宋体" panose="02010600030101010101" pitchFamily="2" charset="-122"/>
                          <a:ea typeface="宋体" panose="02010600030101010101" pitchFamily="2" charset="-122"/>
                        </a:rPr>
                        <a:t>\</a:t>
                      </a:r>
                      <a:r>
                        <a:rPr lang="zh-CN" sz="1100">
                          <a:latin typeface="宋体" panose="02010600030101010101" pitchFamily="2" charset="-122"/>
                          <a:ea typeface="宋体" panose="02010600030101010101" pitchFamily="2" charset="-122"/>
                        </a:rPr>
                        <a:t>发生了委托出口业务</a:t>
                      </a:r>
                      <a:r>
                        <a:rPr lang="en-US" altLang="zh-CN" sz="1000">
                          <a:latin typeface="宋体" panose="02010600030101010101" pitchFamily="2" charset="-122"/>
                          <a:ea typeface="宋体" panose="02010600030101010101" pitchFamily="2" charset="-122"/>
                        </a:rPr>
                        <a:t>\</a:t>
                      </a:r>
                      <a:r>
                        <a:rPr lang="zh-CN" sz="1100">
                          <a:latin typeface="宋体" panose="02010600030101010101" pitchFamily="2" charset="-122"/>
                          <a:ea typeface="宋体" panose="02010600030101010101" pitchFamily="2" charset="-122"/>
                        </a:rPr>
                        <a:t>承担了代理出口业务</a:t>
                      </a:r>
                      <a:r>
                        <a:rPr lang="zh-CN" sz="1100">
                          <a:latin typeface="宋体" panose="02010600030101010101" pitchFamily="2" charset="-122"/>
                          <a:ea typeface="宋体" panose="02010600030101010101" pitchFamily="2" charset="-122"/>
                        </a:rPr>
                        <a:t>）</a:t>
                      </a:r>
                      <a:endParaRPr lang="zh-CN" sz="11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a:txBody>
                    <a:bodyPr/>
                    <a:p>
                      <a:pPr marL="88265" indent="1270" algn="l" defTabSz="914400" fontAlgn="base">
                        <a:lnSpc>
                          <a:spcPts val="1300"/>
                        </a:lnSpc>
                        <a:spcBef>
                          <a:spcPct val="0"/>
                        </a:spcBef>
                        <a:spcAft>
                          <a:spcPct val="0"/>
                        </a:spcAft>
                        <a:tabLst>
                          <a:tab pos="2970530" algn="l"/>
                        </a:tabLst>
                      </a:pPr>
                      <a:r>
                        <a:rPr lang="en-US" altLang="zh-CN" sz="1100">
                          <a:latin typeface="宋体" panose="02010600030101010101" pitchFamily="2" charset="-122"/>
                          <a:ea typeface="宋体" panose="02010600030101010101" pitchFamily="2" charset="-122"/>
                        </a:rPr>
                        <a:t> </a:t>
                      </a:r>
                      <a:endParaRPr lang="en-US" altLang="zh-CN" sz="11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r>
              <a:tr h="328930">
                <a:tc>
                  <a:txBody>
                    <a:bodyPr/>
                    <a:p>
                      <a:pPr marL="88265" indent="1270" algn="ctr" defTabSz="914400" fontAlgn="base">
                        <a:lnSpc>
                          <a:spcPts val="1300"/>
                        </a:lnSpc>
                        <a:spcBef>
                          <a:spcPct val="0"/>
                        </a:spcBef>
                        <a:spcAft>
                          <a:spcPct val="0"/>
                        </a:spcAft>
                        <a:tabLst>
                          <a:tab pos="2970530" algn="l"/>
                        </a:tabLst>
                      </a:pPr>
                      <a:r>
                        <a:rPr lang="zh-CN" sz="1000">
                          <a:latin typeface="宋体" panose="02010600030101010101" pitchFamily="2" charset="-122"/>
                          <a:ea typeface="宋体" panose="02010600030101010101" pitchFamily="2" charset="-122"/>
                        </a:rPr>
                        <a:t>事项</a:t>
                      </a:r>
                      <a:r>
                        <a:rPr lang="en-US" altLang="zh-CN" sz="1000">
                          <a:latin typeface="宋体" panose="02010600030101010101" pitchFamily="2" charset="-122"/>
                          <a:ea typeface="宋体" panose="02010600030101010101" pitchFamily="2" charset="-122"/>
                        </a:rPr>
                        <a:t>3</a:t>
                      </a:r>
                      <a:endParaRPr lang="en-US" altLang="zh-CN" sz="1000">
                        <a:latin typeface="宋体" panose="02010600030101010101" pitchFamily="2" charset="-122"/>
                        <a:ea typeface="宋体" panose="02010600030101010101" pitchFamily="2" charset="-122"/>
                      </a:endParaRPr>
                    </a:p>
                  </a:txBody>
                  <a:tcPr marL="68580" marR="68580" marT="0" marB="0" anchor="t" anchorCtr="0">
                    <a:lnL w="19050"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noFill/>
                  </a:tcPr>
                </a:tc>
                <a:tc gridSpan="10">
                  <a:txBody>
                    <a:bodyPr/>
                    <a:p>
                      <a:pPr marL="88265" indent="1270" algn="l" defTabSz="914400" fontAlgn="base">
                        <a:lnSpc>
                          <a:spcPts val="1300"/>
                        </a:lnSpc>
                        <a:spcBef>
                          <a:spcPct val="0"/>
                        </a:spcBef>
                        <a:spcAft>
                          <a:spcPct val="0"/>
                        </a:spcAft>
                        <a:tabLst>
                          <a:tab pos="2970530" algn="l"/>
                        </a:tabLst>
                      </a:pPr>
                      <a:r>
                        <a:rPr lang="en-US" altLang="zh-CN" sz="1100">
                          <a:latin typeface="宋体" panose="02010600030101010101" pitchFamily="2" charset="-122"/>
                          <a:ea typeface="宋体" panose="02010600030101010101" pitchFamily="2" charset="-122"/>
                        </a:rPr>
                        <a:t> </a:t>
                      </a:r>
                      <a:endParaRPr lang="en-US" altLang="zh-CN" sz="11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noFill/>
                  </a:tcPr>
                </a:tc>
                <a:tc hMerge="1">
                  <a:tcPr>
                    <a:lnT w="9525"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tcPr>
                </a:tc>
                <a:tc>
                  <a:txBody>
                    <a:bodyPr/>
                    <a:p>
                      <a:pPr fontAlgn="base">
                        <a:lnSpc>
                          <a:spcPts val="1300"/>
                        </a:lnSpc>
                        <a:spcBef>
                          <a:spcPct val="0"/>
                        </a:spcBef>
                        <a:spcAft>
                          <a:spcPct val="0"/>
                        </a:spcAft>
                      </a:pPr>
                      <a:endParaRPr sz="11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noFill/>
                  </a:tcPr>
                </a:tc>
              </a:tr>
            </a:tbl>
          </a:graphicData>
        </a:graphic>
      </p:graphicFrame>
      <p:sp>
        <p:nvSpPr>
          <p:cNvPr id="9" name="文本框 8"/>
          <p:cNvSpPr txBox="1"/>
          <p:nvPr/>
        </p:nvSpPr>
        <p:spPr>
          <a:xfrm>
            <a:off x="8663305" y="1199515"/>
            <a:ext cx="3345180" cy="2228850"/>
          </a:xfrm>
          <a:prstGeom prst="rect">
            <a:avLst/>
          </a:prstGeom>
          <a:noFill/>
        </p:spPr>
        <p:txBody>
          <a:bodyPr wrap="square" rtlCol="0">
            <a:noAutofit/>
          </a:bodyPr>
          <a:p>
            <a:r>
              <a:rPr lang="zh-CN" altLang="en-US" sz="1400" b="1"/>
              <a:t>事项</a:t>
            </a:r>
            <a:r>
              <a:rPr lang="en-US" altLang="zh-CN" sz="1400" b="1"/>
              <a:t>1</a:t>
            </a:r>
            <a:r>
              <a:rPr lang="zh-CN" altLang="en-US" sz="1400" b="1"/>
              <a:t>：职工薪酬</a:t>
            </a:r>
            <a:endParaRPr lang="zh-CN" altLang="en-US" sz="1400" b="1"/>
          </a:p>
          <a:p>
            <a:endParaRPr lang="zh-CN" altLang="en-US" sz="1000"/>
          </a:p>
          <a:p>
            <a:r>
              <a:rPr lang="zh-CN" altLang="en-US" sz="1000">
                <a:latin typeface="Calibri" panose="020F0502020204030204" charset="0"/>
              </a:rPr>
              <a:t>①</a:t>
            </a:r>
            <a:r>
              <a:rPr lang="zh-CN" altLang="en-US" sz="1000"/>
              <a:t>已计入成本费用的职工薪酬</a:t>
            </a:r>
            <a:r>
              <a:rPr lang="zh-CN" sz="1000"/>
              <a:t>：</a:t>
            </a:r>
            <a:endParaRPr lang="zh-CN" sz="1000"/>
          </a:p>
          <a:p>
            <a:r>
              <a:rPr lang="zh-CN" altLang="en-US" sz="1000"/>
              <a:t>填</a:t>
            </a:r>
            <a:r>
              <a:rPr lang="zh-CN" altLang="en-US" sz="1000">
                <a:highlight>
                  <a:srgbClr val="FFFF00"/>
                </a:highlight>
              </a:rPr>
              <a:t>会计核算计入成本费用的职工薪酬</a:t>
            </a:r>
            <a:r>
              <a:rPr lang="zh-CN" altLang="en-US" sz="1000"/>
              <a:t>（包括工资薪金支出、职工福利费支出、职工教育经费支出、工会经费支出、各类基本社会保障性缴款、住房公积金、补充养老保险、补充医疗保险等累计金额），也就是</a:t>
            </a:r>
            <a:r>
              <a:rPr lang="zh-CN" altLang="en-US" sz="1000">
                <a:highlight>
                  <a:srgbClr val="FFFF00"/>
                </a:highlight>
                <a:sym typeface="+mn-ea"/>
              </a:rPr>
              <a:t>会计科目下工资薪金贷方发生额累计金额。</a:t>
            </a:r>
            <a:endParaRPr lang="zh-CN" altLang="en-US" sz="1000">
              <a:highlight>
                <a:srgbClr val="FFFF00"/>
              </a:highlight>
            </a:endParaRPr>
          </a:p>
          <a:p>
            <a:endParaRPr lang="zh-CN" altLang="en-US" sz="1000"/>
          </a:p>
          <a:p>
            <a:endParaRPr lang="zh-CN" altLang="en-US" sz="1000"/>
          </a:p>
          <a:p>
            <a:r>
              <a:rPr lang="zh-CN" altLang="en-US" sz="1000">
                <a:latin typeface="Calibri" panose="020F0502020204030204" charset="0"/>
              </a:rPr>
              <a:t>②</a:t>
            </a:r>
            <a:r>
              <a:rPr lang="zh-CN" altLang="en-US" sz="1000"/>
              <a:t>实际支付给职工的应付职工薪酬</a:t>
            </a:r>
            <a:r>
              <a:rPr lang="zh-CN" sz="1000"/>
              <a:t>：</a:t>
            </a:r>
            <a:endParaRPr lang="zh-CN" sz="1000"/>
          </a:p>
          <a:p>
            <a:r>
              <a:rPr lang="zh-CN" altLang="en-US" sz="1000"/>
              <a:t>填报纳税人</a:t>
            </a:r>
            <a:r>
              <a:rPr lang="en-US" altLang="zh-CN" sz="1000"/>
              <a:t>“</a:t>
            </a:r>
            <a:r>
              <a:rPr lang="zh-CN" altLang="en-US" sz="1000"/>
              <a:t>应付职工薪酬</a:t>
            </a:r>
            <a:r>
              <a:rPr lang="en-US" altLang="zh-CN" sz="1000"/>
              <a:t>”</a:t>
            </a:r>
            <a:r>
              <a:rPr lang="zh-CN" altLang="en-US" sz="1000">
                <a:highlight>
                  <a:srgbClr val="FFFF00"/>
                </a:highlight>
              </a:rPr>
              <a:t>会计科目下工资薪金借方发生额累计金额。</a:t>
            </a:r>
            <a:endParaRPr lang="zh-CN" altLang="en-US" sz="1000">
              <a:highlight>
                <a:srgbClr val="FFFF00"/>
              </a:highlight>
            </a:endParaRPr>
          </a:p>
        </p:txBody>
      </p:sp>
      <p:sp>
        <p:nvSpPr>
          <p:cNvPr id="10" name="文本框 9"/>
          <p:cNvSpPr txBox="1"/>
          <p:nvPr/>
        </p:nvSpPr>
        <p:spPr>
          <a:xfrm>
            <a:off x="8663305" y="3535045"/>
            <a:ext cx="3345180" cy="810895"/>
          </a:xfrm>
          <a:prstGeom prst="rect">
            <a:avLst/>
          </a:prstGeom>
          <a:noFill/>
        </p:spPr>
        <p:txBody>
          <a:bodyPr wrap="square" rtlCol="0">
            <a:noAutofit/>
          </a:bodyPr>
          <a:p>
            <a:r>
              <a:rPr lang="zh-CN" altLang="en-US" sz="1400" b="1"/>
              <a:t>事项</a:t>
            </a:r>
            <a:r>
              <a:rPr lang="en-US" altLang="zh-CN" sz="1400" b="1"/>
              <a:t>2</a:t>
            </a:r>
            <a:r>
              <a:rPr lang="zh-CN" altLang="en-US" sz="1400" b="1"/>
              <a:t>：出口方式</a:t>
            </a:r>
            <a:endParaRPr lang="zh-CN" altLang="en-US" sz="1400" b="1"/>
          </a:p>
          <a:p>
            <a:endParaRPr lang="zh-CN" altLang="en-US" sz="1000"/>
          </a:p>
          <a:p>
            <a:r>
              <a:rPr lang="zh-CN" altLang="en-US" sz="1000"/>
              <a:t>填报纳税人具体出口业务方式，</a:t>
            </a:r>
            <a:r>
              <a:rPr lang="en-US" altLang="zh-CN" sz="1000"/>
              <a:t>“</a:t>
            </a:r>
            <a:r>
              <a:rPr lang="zh-CN" altLang="en-US" sz="1000"/>
              <a:t>口</a:t>
            </a:r>
            <a:r>
              <a:rPr lang="en-US" altLang="zh-CN" sz="1000"/>
              <a:t>”</a:t>
            </a:r>
            <a:r>
              <a:rPr lang="zh-CN" altLang="en-US" sz="1000"/>
              <a:t>方框中进行选择填报，可复选。</a:t>
            </a:r>
            <a:endParaRPr lang="zh-CN" altLang="en-US" sz="1000"/>
          </a:p>
        </p:txBody>
      </p:sp>
      <p:sp>
        <p:nvSpPr>
          <p:cNvPr id="11" name="文本框 10"/>
          <p:cNvSpPr txBox="1"/>
          <p:nvPr/>
        </p:nvSpPr>
        <p:spPr>
          <a:xfrm>
            <a:off x="8663305" y="4587875"/>
            <a:ext cx="3345180" cy="810895"/>
          </a:xfrm>
          <a:prstGeom prst="rect">
            <a:avLst/>
          </a:prstGeom>
          <a:noFill/>
        </p:spPr>
        <p:txBody>
          <a:bodyPr wrap="square" rtlCol="0">
            <a:noAutofit/>
          </a:bodyPr>
          <a:p>
            <a:r>
              <a:rPr lang="zh-CN" altLang="en-US" sz="1400" b="1"/>
              <a:t>事项</a:t>
            </a:r>
            <a:r>
              <a:rPr lang="en-US" altLang="zh-CN" sz="1400" b="1"/>
              <a:t>3</a:t>
            </a:r>
            <a:r>
              <a:rPr lang="zh-CN" altLang="en-US" sz="1400" b="1"/>
              <a:t>：</a:t>
            </a:r>
            <a:endParaRPr lang="zh-CN" altLang="en-US" sz="1400" b="1"/>
          </a:p>
          <a:p>
            <a:endParaRPr lang="zh-CN" altLang="en-US" sz="1000"/>
          </a:p>
          <a:p>
            <a:r>
              <a:rPr lang="zh-CN" altLang="en-US" sz="1000"/>
              <a:t>根据《企业所得税申报事项目录》中选择适用的附报事项填入本项。同时发生多个事项，可以增加行次。</a:t>
            </a:r>
            <a:endParaRPr lang="zh-CN" altLang="en-US" sz="1000"/>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a:picLocks noChangeAspect="1"/>
          </p:cNvPicPr>
          <p:nvPr/>
        </p:nvPicPr>
        <p:blipFill>
          <a:blip r:embed="rId1"/>
          <a:stretch>
            <a:fillRect/>
          </a:stretch>
        </p:blipFill>
        <p:spPr>
          <a:xfrm>
            <a:off x="0" y="43815"/>
            <a:ext cx="11710670" cy="6814185"/>
          </a:xfrm>
          <a:prstGeom prst="rect">
            <a:avLst/>
          </a:prstGeom>
        </p:spPr>
      </p:pic>
      <p:sp>
        <p:nvSpPr>
          <p:cNvPr id="5" name="文本框 4"/>
          <p:cNvSpPr txBox="1"/>
          <p:nvPr/>
        </p:nvSpPr>
        <p:spPr>
          <a:xfrm>
            <a:off x="6622415" y="6030595"/>
            <a:ext cx="4064000" cy="368300"/>
          </a:xfrm>
          <a:prstGeom prst="rect">
            <a:avLst/>
          </a:prstGeom>
          <a:noFill/>
        </p:spPr>
        <p:txBody>
          <a:bodyPr wrap="square" rtlCol="0">
            <a:spAutoFit/>
          </a:bodyPr>
          <a:p>
            <a:r>
              <a:rPr lang="zh-CN" altLang="en-US">
                <a:solidFill>
                  <a:srgbClr val="FF0000"/>
                </a:solidFill>
              </a:rPr>
              <a:t>红色区域按照对应数据填写进去</a:t>
            </a:r>
            <a:endParaRPr lang="zh-CN" altLang="en-US">
              <a:solidFill>
                <a:srgbClr val="FF0000"/>
              </a:solidFill>
            </a:endParaRPr>
          </a:p>
        </p:txBody>
      </p:sp>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02920" y="327025"/>
            <a:ext cx="6840855" cy="337185"/>
          </a:xfrm>
          <a:prstGeom prst="rect">
            <a:avLst/>
          </a:prstGeom>
        </p:spPr>
        <p:txBody>
          <a:bodyPr wrap="square">
            <a:spAutoFit/>
          </a:bodyPr>
          <a:p>
            <a:pPr marL="0" indent="0" algn="l" defTabSz="266700">
              <a:tabLst>
                <a:tab pos="3060700" algn="l"/>
              </a:tabLst>
            </a:pPr>
            <a:r>
              <a:rPr lang="en-US" altLang="zh-CN" sz="1600">
                <a:latin typeface="方正小标宋简体"/>
                <a:ea typeface="方正小标宋简体"/>
              </a:rPr>
              <a:t>A200000    </a:t>
            </a:r>
            <a:r>
              <a:rPr lang="zh-CN" altLang="en-US" sz="1600">
                <a:latin typeface="方正小标宋简体"/>
                <a:ea typeface="方正小标宋简体"/>
              </a:rPr>
              <a:t>中华人民共和国企业所得税月（季）度预缴纳税申报表（</a:t>
            </a:r>
            <a:r>
              <a:rPr lang="en-US" altLang="zh-CN" sz="1600">
                <a:latin typeface="方正小标宋简体"/>
                <a:ea typeface="方正小标宋简体"/>
              </a:rPr>
              <a:t>A</a:t>
            </a:r>
            <a:r>
              <a:rPr lang="zh-CN" altLang="en-US" sz="1600">
                <a:latin typeface="方正小标宋简体"/>
                <a:ea typeface="方正小标宋简体"/>
              </a:rPr>
              <a:t>类）</a:t>
            </a:r>
            <a:endParaRPr lang="zh-CN" altLang="en-US" sz="1600">
              <a:latin typeface="方正小标宋简体"/>
              <a:ea typeface="方正小标宋简体"/>
            </a:endParaRPr>
          </a:p>
        </p:txBody>
      </p:sp>
      <p:graphicFrame>
        <p:nvGraphicFramePr>
          <p:cNvPr id="3" name="表格 2"/>
          <p:cNvGraphicFramePr/>
          <p:nvPr>
            <p:custDataLst>
              <p:tags r:id="rId1"/>
            </p:custDataLst>
          </p:nvPr>
        </p:nvGraphicFramePr>
        <p:xfrm>
          <a:off x="502920" y="910590"/>
          <a:ext cx="6939915" cy="2833370"/>
        </p:xfrm>
        <a:graphic>
          <a:graphicData uri="http://schemas.openxmlformats.org/drawingml/2006/table">
            <a:tbl>
              <a:tblPr/>
              <a:tblGrid>
                <a:gridCol w="546100"/>
                <a:gridCol w="1030605"/>
                <a:gridCol w="605790"/>
                <a:gridCol w="426720"/>
                <a:gridCol w="139065"/>
                <a:gridCol w="514985"/>
                <a:gridCol w="464185"/>
                <a:gridCol w="542925"/>
                <a:gridCol w="497205"/>
                <a:gridCol w="621665"/>
                <a:gridCol w="731520"/>
                <a:gridCol w="819150"/>
              </a:tblGrid>
              <a:tr h="156210">
                <a:tc gridSpan="12">
                  <a:txBody>
                    <a:bodyPr/>
                    <a:p>
                      <a:pPr marL="88265" indent="1270" algn="ctr" defTabSz="914400" fontAlgn="base">
                        <a:spcBef>
                          <a:spcPct val="0"/>
                        </a:spcBef>
                        <a:spcAft>
                          <a:spcPct val="0"/>
                        </a:spcAft>
                        <a:tabLst>
                          <a:tab pos="2970530" algn="l"/>
                        </a:tabLst>
                      </a:pPr>
                      <a:endParaRPr lang="zh-CN" sz="1000">
                        <a:latin typeface="宋体" panose="02010600030101010101" pitchFamily="2" charset="-122"/>
                        <a:ea typeface="宋体" panose="02010600030101010101" pitchFamily="2" charset="-122"/>
                      </a:endParaRPr>
                    </a:p>
                  </a:txBody>
                  <a:tcPr marL="68580" marR="68580" marT="0" marB="0" anchor="ctr" anchorCtr="0">
                    <a:lnL>
                      <a:noFill/>
                    </a:lnL>
                    <a:lnR>
                      <a:noFill/>
                    </a:lnR>
                    <a:lnT>
                      <a:noFill/>
                    </a:lnT>
                    <a:lnB>
                      <a:noFill/>
                    </a:lnB>
                    <a:noFill/>
                  </a:tcPr>
                </a:tc>
                <a:tc hMerge="1">
                  <a:tcPr>
                    <a:lnT>
                      <a:noFill/>
                    </a:lnT>
                    <a:lnB>
                      <a:noFill/>
                    </a:lnB>
                  </a:tcPr>
                </a:tc>
                <a:tc hMerge="1">
                  <a:tcPr>
                    <a:lnT>
                      <a:noFill/>
                    </a:lnT>
                    <a:lnB>
                      <a:noFill/>
                    </a:lnB>
                  </a:tcPr>
                </a:tc>
                <a:tc hMerge="1">
                  <a:tcPr>
                    <a:lnT>
                      <a:noFill/>
                    </a:lnT>
                    <a:lnB>
                      <a:noFill/>
                    </a:lnB>
                  </a:tcPr>
                </a:tc>
                <a:tc hMerge="1">
                  <a:tcPr>
                    <a:lnT>
                      <a:noFill/>
                    </a:lnT>
                    <a:lnB>
                      <a:noFill/>
                    </a:lnB>
                  </a:tcPr>
                </a:tc>
                <a:tc hMerge="1">
                  <a:tcPr>
                    <a:lnT>
                      <a:noFill/>
                    </a:lnT>
                    <a:lnB>
                      <a:noFill/>
                    </a:lnB>
                  </a:tcPr>
                </a:tc>
                <a:tc hMerge="1">
                  <a:tcPr>
                    <a:lnT>
                      <a:noFill/>
                    </a:lnT>
                    <a:lnB>
                      <a:noFill/>
                    </a:lnB>
                  </a:tcPr>
                </a:tc>
                <a:tc hMerge="1">
                  <a:tcPr>
                    <a:lnT>
                      <a:noFill/>
                    </a:lnT>
                    <a:lnB>
                      <a:noFill/>
                    </a:lnB>
                  </a:tcPr>
                </a:tc>
                <a:tc hMerge="1">
                  <a:tcPr>
                    <a:lnT>
                      <a:noFill/>
                    </a:lnT>
                    <a:lnB>
                      <a:noFill/>
                    </a:lnB>
                  </a:tcPr>
                </a:tc>
                <a:tc hMerge="1">
                  <a:tcPr>
                    <a:lnT>
                      <a:noFill/>
                    </a:lnT>
                    <a:lnB>
                      <a:noFill/>
                    </a:lnB>
                  </a:tcPr>
                </a:tc>
                <a:tc hMerge="1">
                  <a:tcPr>
                    <a:lnT>
                      <a:noFill/>
                    </a:lnT>
                    <a:lnB>
                      <a:noFill/>
                    </a:lnB>
                  </a:tcPr>
                </a:tc>
                <a:tc hMerge="1">
                  <a:tcPr>
                    <a:lnR>
                      <a:noFill/>
                    </a:lnR>
                    <a:lnT>
                      <a:noFill/>
                    </a:lnT>
                    <a:lnB>
                      <a:noFill/>
                    </a:lnB>
                  </a:tcPr>
                </a:tc>
              </a:tr>
              <a:tr h="302895">
                <a:tc gridSpan="4">
                  <a:txBody>
                    <a:bodyPr/>
                    <a:p>
                      <a:pPr marL="88265" indent="1270" algn="l" defTabSz="914400" fontAlgn="base">
                        <a:lnSpc>
                          <a:spcPts val="1600"/>
                        </a:lnSpc>
                        <a:spcBef>
                          <a:spcPct val="0"/>
                        </a:spcBef>
                        <a:spcAft>
                          <a:spcPct val="0"/>
                        </a:spcAft>
                        <a:tabLst>
                          <a:tab pos="2970530" algn="l"/>
                        </a:tabLst>
                      </a:pPr>
                      <a:r>
                        <a:rPr lang="zh-CN" sz="1000">
                          <a:latin typeface="宋体" panose="02010600030101010101" pitchFamily="2" charset="-122"/>
                          <a:ea typeface="宋体" panose="02010600030101010101" pitchFamily="2" charset="-122"/>
                        </a:rPr>
                        <a:t>纳税人识别号（统一社会信用代码）：</a:t>
                      </a:r>
                      <a:endParaRPr lang="zh-CN" sz="1000">
                        <a:latin typeface="宋体" panose="02010600030101010101" pitchFamily="2" charset="-122"/>
                        <a:ea typeface="宋体" panose="02010600030101010101" pitchFamily="2" charset="-122"/>
                      </a:endParaRPr>
                    </a:p>
                  </a:txBody>
                  <a:tcPr marL="68580" marR="68580" marT="0" marB="0" anchor="ctr" anchorCtr="0">
                    <a:lnL>
                      <a:noFill/>
                    </a:lnL>
                    <a:lnR>
                      <a:noFill/>
                    </a:lnR>
                    <a:lnT>
                      <a:noFill/>
                    </a:lnT>
                    <a:lnB>
                      <a:noFill/>
                    </a:lnB>
                    <a:noFill/>
                  </a:tcPr>
                </a:tc>
                <a:tc hMerge="1">
                  <a:tcPr>
                    <a:lnT>
                      <a:noFill/>
                    </a:lnT>
                    <a:lnB>
                      <a:noFill/>
                    </a:lnB>
                  </a:tcPr>
                </a:tc>
                <a:tc hMerge="1">
                  <a:tcPr>
                    <a:lnT>
                      <a:noFill/>
                    </a:lnT>
                    <a:lnB>
                      <a:noFill/>
                    </a:lnB>
                  </a:tcPr>
                </a:tc>
                <a:tc hMerge="1">
                  <a:tcPr>
                    <a:lnR>
                      <a:noFill/>
                    </a:lnR>
                    <a:lnT>
                      <a:noFill/>
                    </a:lnT>
                    <a:lnB>
                      <a:noFill/>
                    </a:lnB>
                  </a:tcPr>
                </a:tc>
                <a:tc gridSpan="8">
                  <a:txBody>
                    <a:bodyPr/>
                    <a:p>
                      <a:pPr marL="88265" indent="1270" algn="l" defTabSz="914400" fontAlgn="base">
                        <a:lnSpc>
                          <a:spcPts val="1200"/>
                        </a:lnSpc>
                        <a:spcBef>
                          <a:spcPct val="0"/>
                        </a:spcBef>
                        <a:spcAft>
                          <a:spcPct val="0"/>
                        </a:spcAft>
                        <a:tabLst>
                          <a:tab pos="2970530" algn="l"/>
                        </a:tabLst>
                      </a:pPr>
                      <a:endParaRPr lang="en-US" altLang="zh-CN" sz="1800">
                        <a:latin typeface="宋体" panose="02010600030101010101" pitchFamily="2" charset="-122"/>
                        <a:ea typeface="宋体" panose="02010600030101010101" pitchFamily="2" charset="-122"/>
                      </a:endParaRPr>
                    </a:p>
                  </a:txBody>
                  <a:tcPr marL="68580" marR="68580" marT="0" marB="0" anchor="ctr" anchorCtr="0">
                    <a:lnL>
                      <a:noFill/>
                    </a:lnL>
                    <a:lnR>
                      <a:noFill/>
                    </a:lnR>
                    <a:lnT>
                      <a:noFill/>
                    </a:lnT>
                    <a:lnB>
                      <a:noFill/>
                    </a:lnB>
                    <a:noFill/>
                  </a:tcPr>
                </a:tc>
                <a:tc hMerge="1">
                  <a:tcPr>
                    <a:lnT>
                      <a:noFill/>
                    </a:lnT>
                    <a:lnB>
                      <a:noFill/>
                    </a:lnB>
                  </a:tcPr>
                </a:tc>
                <a:tc hMerge="1">
                  <a:tcPr>
                    <a:lnT>
                      <a:noFill/>
                    </a:lnT>
                    <a:lnB>
                      <a:noFill/>
                    </a:lnB>
                  </a:tcPr>
                </a:tc>
                <a:tc hMerge="1">
                  <a:tcPr>
                    <a:lnT>
                      <a:noFill/>
                    </a:lnT>
                    <a:lnB>
                      <a:noFill/>
                    </a:lnB>
                  </a:tcPr>
                </a:tc>
                <a:tc hMerge="1">
                  <a:tcPr>
                    <a:lnT>
                      <a:noFill/>
                    </a:lnT>
                    <a:lnB>
                      <a:noFill/>
                    </a:lnB>
                  </a:tcPr>
                </a:tc>
                <a:tc hMerge="1">
                  <a:tcPr>
                    <a:lnT>
                      <a:noFill/>
                    </a:lnT>
                    <a:lnB>
                      <a:noFill/>
                    </a:lnB>
                  </a:tcPr>
                </a:tc>
                <a:tc hMerge="1">
                  <a:tcPr>
                    <a:lnT>
                      <a:noFill/>
                    </a:lnT>
                    <a:lnB>
                      <a:noFill/>
                    </a:lnB>
                  </a:tcPr>
                </a:tc>
                <a:tc hMerge="1">
                  <a:tcPr>
                    <a:lnR>
                      <a:noFill/>
                    </a:lnR>
                    <a:lnT>
                      <a:noFill/>
                    </a:lnT>
                    <a:lnB>
                      <a:noFill/>
                    </a:lnB>
                  </a:tcPr>
                </a:tc>
              </a:tr>
              <a:tr h="156210">
                <a:tc gridSpan="4">
                  <a:txBody>
                    <a:bodyPr/>
                    <a:p>
                      <a:pPr marL="88265" indent="1270" algn="l" defTabSz="914400" fontAlgn="base">
                        <a:spcBef>
                          <a:spcPct val="0"/>
                        </a:spcBef>
                        <a:spcAft>
                          <a:spcPct val="0"/>
                        </a:spcAft>
                        <a:tabLst>
                          <a:tab pos="2970530" algn="l"/>
                        </a:tabLst>
                      </a:pPr>
                      <a:r>
                        <a:rPr lang="zh-CN" sz="1000">
                          <a:latin typeface="宋体" panose="02010600030101010101" pitchFamily="2" charset="-122"/>
                          <a:ea typeface="宋体" panose="02010600030101010101" pitchFamily="2" charset="-122"/>
                        </a:rPr>
                        <a:t>纳税人名称：</a:t>
                      </a:r>
                      <a:endParaRPr lang="zh-CN" sz="1000">
                        <a:latin typeface="宋体" panose="02010600030101010101" pitchFamily="2" charset="-122"/>
                        <a:ea typeface="宋体" panose="02010600030101010101" pitchFamily="2" charset="-122"/>
                      </a:endParaRPr>
                    </a:p>
                  </a:txBody>
                  <a:tcPr marL="68580" marR="68580" marT="0" marB="0" anchor="ctr" anchorCtr="0">
                    <a:lnL>
                      <a:noFill/>
                    </a:lnL>
                    <a:lnR>
                      <a:noFill/>
                    </a:lnR>
                    <a:lnT>
                      <a:noFill/>
                    </a:lnT>
                    <a:lnB w="19050" cap="flat" cmpd="sng">
                      <a:solidFill>
                        <a:srgbClr val="000008"/>
                      </a:solidFill>
                      <a:prstDash val="solid"/>
                      <a:headEnd type="none" w="med" len="med"/>
                      <a:tailEnd type="none" w="med" len="med"/>
                    </a:lnB>
                    <a:noFill/>
                  </a:tcPr>
                </a:tc>
                <a:tc hMerge="1">
                  <a:tcPr>
                    <a:lnT>
                      <a:noFill/>
                    </a:lnT>
                    <a:lnB w="19050" cap="flat" cmpd="sng">
                      <a:solidFill>
                        <a:srgbClr val="000008"/>
                      </a:solidFill>
                      <a:prstDash val="solid"/>
                      <a:headEnd type="none" w="med" len="med"/>
                      <a:tailEnd type="none" w="med" len="med"/>
                    </a:lnB>
                  </a:tcPr>
                </a:tc>
                <a:tc hMerge="1">
                  <a:tcPr>
                    <a:lnT>
                      <a:noFill/>
                    </a:lnT>
                    <a:lnB w="19050" cap="flat" cmpd="sng">
                      <a:solidFill>
                        <a:srgbClr val="000008"/>
                      </a:solidFill>
                      <a:prstDash val="solid"/>
                      <a:headEnd type="none" w="med" len="med"/>
                      <a:tailEnd type="none" w="med" len="med"/>
                    </a:lnB>
                  </a:tcPr>
                </a:tc>
                <a:tc hMerge="1">
                  <a:tcPr>
                    <a:lnR>
                      <a:noFill/>
                    </a:lnR>
                    <a:lnT>
                      <a:noFill/>
                    </a:lnT>
                    <a:lnB w="19050" cap="flat" cmpd="sng">
                      <a:solidFill>
                        <a:srgbClr val="000008"/>
                      </a:solidFill>
                      <a:prstDash val="solid"/>
                      <a:headEnd type="none" w="med" len="med"/>
                      <a:tailEnd type="none" w="med" len="med"/>
                    </a:lnB>
                  </a:tcPr>
                </a:tc>
                <a:tc gridSpan="8">
                  <a:txBody>
                    <a:bodyPr/>
                    <a:p>
                      <a:pPr marL="88265" indent="1270" algn="r" defTabSz="914400" fontAlgn="base">
                        <a:spcBef>
                          <a:spcPct val="0"/>
                        </a:spcBef>
                        <a:spcAft>
                          <a:spcPct val="0"/>
                        </a:spcAft>
                        <a:tabLst>
                          <a:tab pos="2970530" algn="l"/>
                        </a:tabLst>
                      </a:pPr>
                      <a:r>
                        <a:rPr lang="zh-CN" sz="1000">
                          <a:latin typeface="宋体" panose="02010600030101010101" pitchFamily="2" charset="-122"/>
                          <a:ea typeface="宋体" panose="02010600030101010101" pitchFamily="2" charset="-122"/>
                        </a:rPr>
                        <a:t>金额单位：人民币元</a:t>
                      </a:r>
                      <a:r>
                        <a:rPr lang="en-US" altLang="zh-CN" sz="1000">
                          <a:latin typeface="宋体" panose="02010600030101010101" pitchFamily="2" charset="-122"/>
                          <a:ea typeface="宋体" panose="02010600030101010101" pitchFamily="2" charset="-122"/>
                        </a:rPr>
                        <a:t>(</a:t>
                      </a:r>
                      <a:r>
                        <a:rPr lang="zh-CN" sz="1000">
                          <a:latin typeface="宋体" panose="02010600030101010101" pitchFamily="2" charset="-122"/>
                          <a:ea typeface="宋体" panose="02010600030101010101" pitchFamily="2" charset="-122"/>
                        </a:rPr>
                        <a:t>列至角分</a:t>
                      </a:r>
                      <a:r>
                        <a:rPr lang="en-US" altLang="zh-CN" sz="1000">
                          <a:latin typeface="宋体" panose="02010600030101010101" pitchFamily="2" charset="-122"/>
                          <a:ea typeface="宋体" panose="02010600030101010101" pitchFamily="2" charset="-122"/>
                        </a:rPr>
                        <a:t>)</a:t>
                      </a:r>
                      <a:endParaRPr lang="en-US" altLang="zh-CN" sz="1000">
                        <a:latin typeface="宋体" panose="02010600030101010101" pitchFamily="2" charset="-122"/>
                        <a:ea typeface="宋体" panose="02010600030101010101" pitchFamily="2" charset="-122"/>
                      </a:endParaRPr>
                    </a:p>
                  </a:txBody>
                  <a:tcPr marL="68580" marR="68580" marT="0" marB="0" anchor="ctr" anchorCtr="0">
                    <a:lnL>
                      <a:noFill/>
                    </a:lnL>
                    <a:lnR>
                      <a:noFill/>
                    </a:lnR>
                    <a:lnT>
                      <a:noFill/>
                    </a:lnT>
                    <a:lnB w="19050" cap="flat" cmpd="sng">
                      <a:solidFill>
                        <a:srgbClr val="000008"/>
                      </a:solidFill>
                      <a:prstDash val="solid"/>
                      <a:headEnd type="none" w="med" len="med"/>
                      <a:tailEnd type="none" w="med" len="med"/>
                    </a:lnB>
                    <a:noFill/>
                  </a:tcPr>
                </a:tc>
                <a:tc hMerge="1">
                  <a:tcPr>
                    <a:lnT>
                      <a:noFill/>
                    </a:lnT>
                    <a:lnB w="19050" cap="flat" cmpd="sng">
                      <a:solidFill>
                        <a:srgbClr val="000008"/>
                      </a:solidFill>
                      <a:prstDash val="solid"/>
                      <a:headEnd type="none" w="med" len="med"/>
                      <a:tailEnd type="none" w="med" len="med"/>
                    </a:lnB>
                  </a:tcPr>
                </a:tc>
                <a:tc hMerge="1">
                  <a:tcPr>
                    <a:lnT>
                      <a:noFill/>
                    </a:lnT>
                    <a:lnB w="19050" cap="flat" cmpd="sng">
                      <a:solidFill>
                        <a:srgbClr val="000008"/>
                      </a:solidFill>
                      <a:prstDash val="solid"/>
                      <a:headEnd type="none" w="med" len="med"/>
                      <a:tailEnd type="none" w="med" len="med"/>
                    </a:lnB>
                  </a:tcPr>
                </a:tc>
                <a:tc hMerge="1">
                  <a:tcPr>
                    <a:lnT>
                      <a:noFill/>
                    </a:lnT>
                    <a:lnB w="19050" cap="flat" cmpd="sng">
                      <a:solidFill>
                        <a:srgbClr val="000008"/>
                      </a:solidFill>
                      <a:prstDash val="solid"/>
                      <a:headEnd type="none" w="med" len="med"/>
                      <a:tailEnd type="none" w="med" len="med"/>
                    </a:lnB>
                  </a:tcPr>
                </a:tc>
                <a:tc hMerge="1">
                  <a:tcPr>
                    <a:lnT>
                      <a:noFill/>
                    </a:lnT>
                    <a:lnB w="19050" cap="flat" cmpd="sng">
                      <a:solidFill>
                        <a:srgbClr val="000008"/>
                      </a:solidFill>
                      <a:prstDash val="solid"/>
                      <a:headEnd type="none" w="med" len="med"/>
                      <a:tailEnd type="none" w="med" len="med"/>
                    </a:lnB>
                  </a:tcPr>
                </a:tc>
                <a:tc hMerge="1">
                  <a:tcPr>
                    <a:lnT>
                      <a:noFill/>
                    </a:lnT>
                    <a:lnB w="19050" cap="flat" cmpd="sng">
                      <a:solidFill>
                        <a:srgbClr val="000008"/>
                      </a:solidFill>
                      <a:prstDash val="solid"/>
                      <a:headEnd type="none" w="med" len="med"/>
                      <a:tailEnd type="none" w="med" len="med"/>
                    </a:lnB>
                  </a:tcPr>
                </a:tc>
                <a:tc hMerge="1">
                  <a:tcPr>
                    <a:lnT>
                      <a:noFill/>
                    </a:lnT>
                    <a:lnB w="19050" cap="flat" cmpd="sng">
                      <a:solidFill>
                        <a:srgbClr val="000008"/>
                      </a:solidFill>
                      <a:prstDash val="solid"/>
                      <a:headEnd type="none" w="med" len="med"/>
                      <a:tailEnd type="none" w="med" len="med"/>
                    </a:lnB>
                  </a:tcPr>
                </a:tc>
                <a:tc hMerge="1">
                  <a:tcPr>
                    <a:lnR>
                      <a:noFill/>
                    </a:lnR>
                    <a:lnT>
                      <a:noFill/>
                    </a:lnT>
                    <a:lnB w="19050" cap="flat" cmpd="sng">
                      <a:solidFill>
                        <a:srgbClr val="000008"/>
                      </a:solidFill>
                      <a:prstDash val="solid"/>
                      <a:headEnd type="none" w="med" len="med"/>
                      <a:tailEnd type="none" w="med" len="med"/>
                    </a:lnB>
                  </a:tcPr>
                </a:tc>
              </a:tr>
              <a:tr h="168910">
                <a:tc gridSpan="12">
                  <a:txBody>
                    <a:bodyPr/>
                    <a:p>
                      <a:pPr marL="2438400" indent="1270" algn="dist" defTabSz="914400" fontAlgn="base">
                        <a:lnSpc>
                          <a:spcPts val="1300"/>
                        </a:lnSpc>
                        <a:spcBef>
                          <a:spcPct val="0"/>
                        </a:spcBef>
                        <a:spcAft>
                          <a:spcPct val="0"/>
                        </a:spcAft>
                        <a:tabLst>
                          <a:tab pos="2970530" algn="l"/>
                        </a:tabLst>
                      </a:pPr>
                      <a:r>
                        <a:rPr lang="zh-CN" sz="1000" b="1">
                          <a:latin typeface="宋体" panose="02010600030101010101" pitchFamily="2" charset="-122"/>
                          <a:ea typeface="宋体" panose="02010600030101010101" pitchFamily="2" charset="-122"/>
                        </a:rPr>
                        <a:t>优惠及附报事项有关信息</a:t>
                      </a:r>
                      <a:endParaRPr lang="zh-CN" sz="1000" b="1">
                        <a:latin typeface="宋体" panose="02010600030101010101" pitchFamily="2" charset="-122"/>
                        <a:ea typeface="宋体" panose="02010600030101010101" pitchFamily="2" charset="-122"/>
                      </a:endParaRPr>
                    </a:p>
                  </a:txBody>
                  <a:tcPr marL="68580" marR="68580" marT="0" marB="0" anchor="ctr" anchorCtr="0">
                    <a:lnL w="19050"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hMerge="1">
                  <a:tcP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R w="19050" cap="flat" cmpd="sng">
                      <a:solidFill>
                        <a:srgbClr val="000008"/>
                      </a:solidFill>
                      <a:prstDash val="solid"/>
                      <a:headEnd type="none" w="med" len="med"/>
                      <a:tailEnd type="none" w="med" len="med"/>
                    </a:lnR>
                    <a:lnT w="190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r>
              <a:tr h="175895">
                <a:tc rowSpan="2" gridSpan="2">
                  <a:txBody>
                    <a:bodyPr/>
                    <a:p>
                      <a:pPr marL="88265" indent="1270" algn="ctr" defTabSz="914400" fontAlgn="base">
                        <a:lnSpc>
                          <a:spcPts val="1300"/>
                        </a:lnSpc>
                        <a:spcBef>
                          <a:spcPct val="0"/>
                        </a:spcBef>
                        <a:spcAft>
                          <a:spcPct val="0"/>
                        </a:spcAft>
                        <a:tabLst>
                          <a:tab pos="2970530" algn="l"/>
                        </a:tabLst>
                      </a:pPr>
                      <a:r>
                        <a:rPr lang="zh-CN" sz="1000">
                          <a:latin typeface="宋体" panose="02010600030101010101" pitchFamily="2" charset="-122"/>
                          <a:ea typeface="宋体" panose="02010600030101010101" pitchFamily="2" charset="-122"/>
                        </a:rPr>
                        <a:t>项　　目</a:t>
                      </a:r>
                      <a:endParaRPr lang="zh-CN" sz="1000">
                        <a:latin typeface="宋体" panose="02010600030101010101" pitchFamily="2" charset="-122"/>
                        <a:ea typeface="宋体" panose="02010600030101010101" pitchFamily="2" charset="-122"/>
                      </a:endParaRPr>
                    </a:p>
                  </a:txBody>
                  <a:tcPr marL="68580" marR="68580" marT="0" marB="0" anchor="ctr" anchorCtr="0">
                    <a:lnL w="19050"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rowSpan="2"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tcPr>
                </a:tc>
                <a:tc gridSpan="3">
                  <a:txBody>
                    <a:bodyPr/>
                    <a:p>
                      <a:pPr marL="88265" indent="1270" algn="ctr" defTabSz="914400" fontAlgn="base">
                        <a:lnSpc>
                          <a:spcPts val="1300"/>
                        </a:lnSpc>
                        <a:spcBef>
                          <a:spcPct val="0"/>
                        </a:spcBef>
                        <a:spcAft>
                          <a:spcPct val="0"/>
                        </a:spcAft>
                        <a:tabLst>
                          <a:tab pos="2970530" algn="l"/>
                        </a:tabLst>
                      </a:pPr>
                      <a:r>
                        <a:rPr lang="zh-CN" sz="1000">
                          <a:latin typeface="宋体" panose="02010600030101010101" pitchFamily="2" charset="-122"/>
                          <a:ea typeface="宋体" panose="02010600030101010101" pitchFamily="2" charset="-122"/>
                        </a:rPr>
                        <a:t>一季度</a:t>
                      </a:r>
                      <a:endParaRPr 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gridSpan="2">
                  <a:txBody>
                    <a:bodyPr/>
                    <a:p>
                      <a:pPr marL="88265" indent="1270" algn="ctr" defTabSz="914400" fontAlgn="base">
                        <a:lnSpc>
                          <a:spcPts val="1300"/>
                        </a:lnSpc>
                        <a:spcBef>
                          <a:spcPct val="0"/>
                        </a:spcBef>
                        <a:spcAft>
                          <a:spcPct val="0"/>
                        </a:spcAft>
                        <a:tabLst>
                          <a:tab pos="2970530" algn="l"/>
                        </a:tabLst>
                      </a:pPr>
                      <a:r>
                        <a:rPr lang="zh-CN" sz="1000">
                          <a:latin typeface="宋体" panose="02010600030101010101" pitchFamily="2" charset="-122"/>
                          <a:ea typeface="宋体" panose="02010600030101010101" pitchFamily="2" charset="-122"/>
                        </a:rPr>
                        <a:t>二季度</a:t>
                      </a:r>
                      <a:endParaRPr 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gridSpan="2">
                  <a:txBody>
                    <a:bodyPr/>
                    <a:p>
                      <a:pPr marL="88265" indent="1270" algn="ctr" defTabSz="914400" fontAlgn="base">
                        <a:lnSpc>
                          <a:spcPts val="1300"/>
                        </a:lnSpc>
                        <a:spcBef>
                          <a:spcPct val="0"/>
                        </a:spcBef>
                        <a:spcAft>
                          <a:spcPct val="0"/>
                        </a:spcAft>
                        <a:tabLst>
                          <a:tab pos="2970530" algn="l"/>
                        </a:tabLst>
                      </a:pPr>
                      <a:r>
                        <a:rPr lang="zh-CN" sz="1000">
                          <a:latin typeface="宋体" panose="02010600030101010101" pitchFamily="2" charset="-122"/>
                          <a:ea typeface="宋体" panose="02010600030101010101" pitchFamily="2" charset="-122"/>
                        </a:rPr>
                        <a:t>三季度</a:t>
                      </a:r>
                      <a:endParaRPr 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gridSpan="2">
                  <a:txBody>
                    <a:bodyPr/>
                    <a:p>
                      <a:pPr marL="88265" indent="1270" algn="ctr" defTabSz="914400" fontAlgn="base">
                        <a:lnSpc>
                          <a:spcPts val="1300"/>
                        </a:lnSpc>
                        <a:spcBef>
                          <a:spcPct val="0"/>
                        </a:spcBef>
                        <a:spcAft>
                          <a:spcPct val="0"/>
                        </a:spcAft>
                        <a:tabLst>
                          <a:tab pos="2970530" algn="l"/>
                        </a:tabLst>
                      </a:pPr>
                      <a:r>
                        <a:rPr lang="zh-CN" sz="1000">
                          <a:latin typeface="宋体" panose="02010600030101010101" pitchFamily="2" charset="-122"/>
                          <a:ea typeface="宋体" panose="02010600030101010101" pitchFamily="2" charset="-122"/>
                        </a:rPr>
                        <a:t>四季度</a:t>
                      </a:r>
                      <a:endParaRPr 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rowSpan="2">
                  <a:txBody>
                    <a:bodyPr/>
                    <a:p>
                      <a:pPr marL="88265" indent="1270" algn="ctr" defTabSz="914400" fontAlgn="base">
                        <a:lnSpc>
                          <a:spcPts val="1300"/>
                        </a:lnSpc>
                        <a:spcBef>
                          <a:spcPct val="0"/>
                        </a:spcBef>
                        <a:spcAft>
                          <a:spcPct val="0"/>
                        </a:spcAft>
                        <a:tabLst>
                          <a:tab pos="2970530" algn="l"/>
                        </a:tabLst>
                      </a:pPr>
                      <a:r>
                        <a:rPr lang="zh-CN" sz="1000">
                          <a:latin typeface="宋体" panose="02010600030101010101" pitchFamily="2" charset="-122"/>
                          <a:ea typeface="宋体" panose="02010600030101010101" pitchFamily="2" charset="-122"/>
                        </a:rPr>
                        <a:t>季度平均值</a:t>
                      </a:r>
                      <a:endParaRPr 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r>
              <a:tr h="338455">
                <a:tc vMerge="1" gridSpan="2">
                  <a:tcPr>
                    <a:lnL w="19050" cap="flat" cmpd="sng">
                      <a:solidFill>
                        <a:srgbClr val="000008"/>
                      </a:solidFill>
                      <a:prstDash val="solid"/>
                      <a:headEnd type="none" w="med" len="med"/>
                      <a:tailEnd type="none" w="med" len="med"/>
                    </a:lnL>
                    <a:lnB w="9525" cap="flat" cmpd="sng">
                      <a:solidFill>
                        <a:srgbClr val="000008"/>
                      </a:solidFill>
                      <a:prstDash val="solid"/>
                      <a:headEnd type="none" w="med" len="med"/>
                      <a:tailEnd type="none" w="med" len="med"/>
                    </a:lnB>
                  </a:tcPr>
                </a:tc>
                <a:tc vMerge="1" hMerge="1">
                  <a:tcPr>
                    <a:lnR w="9525" cap="flat" cmpd="sng">
                      <a:solidFill>
                        <a:srgbClr val="000008"/>
                      </a:solidFill>
                      <a:prstDash val="solid"/>
                      <a:headEnd type="none" w="med" len="med"/>
                      <a:tailEnd type="none" w="med" len="med"/>
                    </a:lnR>
                    <a:lnB w="9525" cap="flat" cmpd="sng">
                      <a:solidFill>
                        <a:srgbClr val="000008"/>
                      </a:solidFill>
                      <a:prstDash val="solid"/>
                      <a:headEnd type="none" w="med" len="med"/>
                      <a:tailEnd type="none" w="med" len="med"/>
                    </a:lnB>
                  </a:tcPr>
                </a:tc>
                <a:tc>
                  <a:txBody>
                    <a:bodyPr/>
                    <a:p>
                      <a:pPr marL="88265" indent="1270" algn="ctr" defTabSz="914400" fontAlgn="base">
                        <a:lnSpc>
                          <a:spcPts val="1300"/>
                        </a:lnSpc>
                        <a:spcBef>
                          <a:spcPct val="0"/>
                        </a:spcBef>
                        <a:spcAft>
                          <a:spcPct val="0"/>
                        </a:spcAft>
                        <a:tabLst>
                          <a:tab pos="2970530" algn="l"/>
                        </a:tabLst>
                      </a:pPr>
                      <a:r>
                        <a:rPr lang="zh-CN" sz="1000">
                          <a:latin typeface="宋体" panose="02010600030101010101" pitchFamily="2" charset="-122"/>
                          <a:ea typeface="宋体" panose="02010600030101010101" pitchFamily="2" charset="-122"/>
                        </a:rPr>
                        <a:t>季初</a:t>
                      </a:r>
                      <a:endParaRPr 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gridSpan="2">
                  <a:txBody>
                    <a:bodyPr/>
                    <a:p>
                      <a:pPr marL="88265" indent="1270" algn="ctr" defTabSz="914400" fontAlgn="base">
                        <a:lnSpc>
                          <a:spcPts val="1300"/>
                        </a:lnSpc>
                        <a:spcBef>
                          <a:spcPct val="0"/>
                        </a:spcBef>
                        <a:spcAft>
                          <a:spcPct val="0"/>
                        </a:spcAft>
                        <a:tabLst>
                          <a:tab pos="2970530" algn="l"/>
                        </a:tabLst>
                      </a:pPr>
                      <a:r>
                        <a:rPr lang="zh-CN" sz="1000">
                          <a:latin typeface="宋体" panose="02010600030101010101" pitchFamily="2" charset="-122"/>
                          <a:ea typeface="宋体" panose="02010600030101010101" pitchFamily="2" charset="-122"/>
                        </a:rPr>
                        <a:t>季末</a:t>
                      </a:r>
                      <a:endParaRPr 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a:txBody>
                    <a:bodyPr/>
                    <a:p>
                      <a:pPr marL="88265" indent="1270" algn="ctr" defTabSz="914400" fontAlgn="base">
                        <a:lnSpc>
                          <a:spcPts val="1300"/>
                        </a:lnSpc>
                        <a:spcBef>
                          <a:spcPct val="0"/>
                        </a:spcBef>
                        <a:spcAft>
                          <a:spcPct val="0"/>
                        </a:spcAft>
                        <a:tabLst>
                          <a:tab pos="2970530" algn="l"/>
                        </a:tabLst>
                      </a:pPr>
                      <a:r>
                        <a:rPr lang="zh-CN" sz="1000">
                          <a:latin typeface="宋体" panose="02010600030101010101" pitchFamily="2" charset="-122"/>
                          <a:ea typeface="宋体" panose="02010600030101010101" pitchFamily="2" charset="-122"/>
                        </a:rPr>
                        <a:t>季初</a:t>
                      </a:r>
                      <a:endParaRPr 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a:txBody>
                    <a:bodyPr/>
                    <a:p>
                      <a:pPr marL="88265" indent="1270" algn="ctr" defTabSz="914400" fontAlgn="base">
                        <a:lnSpc>
                          <a:spcPts val="1300"/>
                        </a:lnSpc>
                        <a:spcBef>
                          <a:spcPct val="0"/>
                        </a:spcBef>
                        <a:spcAft>
                          <a:spcPct val="0"/>
                        </a:spcAft>
                        <a:tabLst>
                          <a:tab pos="2970530" algn="l"/>
                        </a:tabLst>
                      </a:pPr>
                      <a:r>
                        <a:rPr lang="zh-CN" sz="1000">
                          <a:latin typeface="宋体" panose="02010600030101010101" pitchFamily="2" charset="-122"/>
                          <a:ea typeface="宋体" panose="02010600030101010101" pitchFamily="2" charset="-122"/>
                        </a:rPr>
                        <a:t>季末</a:t>
                      </a:r>
                      <a:endParaRPr 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a:txBody>
                    <a:bodyPr/>
                    <a:p>
                      <a:pPr marL="88265" indent="1270" algn="ctr" defTabSz="914400" fontAlgn="base">
                        <a:lnSpc>
                          <a:spcPts val="1300"/>
                        </a:lnSpc>
                        <a:spcBef>
                          <a:spcPct val="0"/>
                        </a:spcBef>
                        <a:spcAft>
                          <a:spcPct val="0"/>
                        </a:spcAft>
                        <a:tabLst>
                          <a:tab pos="2970530" algn="l"/>
                        </a:tabLst>
                      </a:pPr>
                      <a:r>
                        <a:rPr lang="zh-CN" sz="1000">
                          <a:latin typeface="宋体" panose="02010600030101010101" pitchFamily="2" charset="-122"/>
                          <a:ea typeface="宋体" panose="02010600030101010101" pitchFamily="2" charset="-122"/>
                        </a:rPr>
                        <a:t>季初</a:t>
                      </a:r>
                      <a:endParaRPr 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a:txBody>
                    <a:bodyPr/>
                    <a:p>
                      <a:pPr marL="88265" indent="1270" algn="ctr" defTabSz="914400" fontAlgn="base">
                        <a:lnSpc>
                          <a:spcPts val="1300"/>
                        </a:lnSpc>
                        <a:spcBef>
                          <a:spcPct val="0"/>
                        </a:spcBef>
                        <a:spcAft>
                          <a:spcPct val="0"/>
                        </a:spcAft>
                        <a:tabLst>
                          <a:tab pos="2970530" algn="l"/>
                        </a:tabLst>
                      </a:pPr>
                      <a:r>
                        <a:rPr lang="zh-CN" sz="1000">
                          <a:latin typeface="宋体" panose="02010600030101010101" pitchFamily="2" charset="-122"/>
                          <a:ea typeface="宋体" panose="02010600030101010101" pitchFamily="2" charset="-122"/>
                        </a:rPr>
                        <a:t>季末</a:t>
                      </a:r>
                      <a:endParaRPr 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a:txBody>
                    <a:bodyPr/>
                    <a:p>
                      <a:pPr marL="88265" indent="1270" algn="ctr" defTabSz="914400" fontAlgn="base">
                        <a:lnSpc>
                          <a:spcPts val="1300"/>
                        </a:lnSpc>
                        <a:spcBef>
                          <a:spcPct val="0"/>
                        </a:spcBef>
                        <a:spcAft>
                          <a:spcPct val="0"/>
                        </a:spcAft>
                        <a:tabLst>
                          <a:tab pos="2970530" algn="l"/>
                        </a:tabLst>
                      </a:pPr>
                      <a:r>
                        <a:rPr lang="zh-CN" sz="1000">
                          <a:latin typeface="宋体" panose="02010600030101010101" pitchFamily="2" charset="-122"/>
                          <a:ea typeface="宋体" panose="02010600030101010101" pitchFamily="2" charset="-122"/>
                        </a:rPr>
                        <a:t>季初</a:t>
                      </a:r>
                      <a:endParaRPr 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a:txBody>
                    <a:bodyPr/>
                    <a:p>
                      <a:pPr marL="88265" indent="1270" algn="ctr" defTabSz="914400" fontAlgn="base">
                        <a:lnSpc>
                          <a:spcPts val="1300"/>
                        </a:lnSpc>
                        <a:spcBef>
                          <a:spcPct val="0"/>
                        </a:spcBef>
                        <a:spcAft>
                          <a:spcPct val="0"/>
                        </a:spcAft>
                        <a:tabLst>
                          <a:tab pos="2970530" algn="l"/>
                        </a:tabLst>
                      </a:pPr>
                      <a:r>
                        <a:rPr lang="zh-CN" sz="1000">
                          <a:latin typeface="宋体" panose="02010600030101010101" pitchFamily="2" charset="-122"/>
                          <a:ea typeface="宋体" panose="02010600030101010101" pitchFamily="2" charset="-122"/>
                        </a:rPr>
                        <a:t>季末</a:t>
                      </a:r>
                      <a:endParaRPr 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vMerge="1">
                  <a:tcPr>
                    <a:lnL w="9525"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B w="9525" cap="flat" cmpd="sng">
                      <a:solidFill>
                        <a:srgbClr val="000008"/>
                      </a:solidFill>
                      <a:prstDash val="solid"/>
                      <a:headEnd type="none" w="med" len="med"/>
                      <a:tailEnd type="none" w="med" len="med"/>
                    </a:lnB>
                  </a:tcPr>
                </a:tc>
              </a:tr>
              <a:tr h="168910">
                <a:tc gridSpan="2">
                  <a:txBody>
                    <a:bodyPr/>
                    <a:p>
                      <a:pPr marL="88265" indent="1270" algn="ctr" defTabSz="914400" fontAlgn="base">
                        <a:lnSpc>
                          <a:spcPts val="1300"/>
                        </a:lnSpc>
                        <a:spcBef>
                          <a:spcPct val="0"/>
                        </a:spcBef>
                        <a:spcAft>
                          <a:spcPct val="0"/>
                        </a:spcAft>
                        <a:tabLst>
                          <a:tab pos="2970530" algn="l"/>
                        </a:tabLst>
                      </a:pPr>
                      <a:r>
                        <a:rPr lang="zh-CN" sz="1000">
                          <a:latin typeface="宋体" panose="02010600030101010101" pitchFamily="2" charset="-122"/>
                          <a:ea typeface="宋体" panose="02010600030101010101" pitchFamily="2" charset="-122"/>
                        </a:rPr>
                        <a:t>从业人数</a:t>
                      </a:r>
                      <a:endParaRPr lang="zh-CN" sz="1000">
                        <a:latin typeface="宋体" panose="02010600030101010101" pitchFamily="2" charset="-122"/>
                        <a:ea typeface="宋体" panose="02010600030101010101" pitchFamily="2" charset="-122"/>
                      </a:endParaRPr>
                    </a:p>
                  </a:txBody>
                  <a:tcPr marL="68580" marR="68580" marT="0" marB="0" anchor="t" anchorCtr="0">
                    <a:lnL w="19050"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a:txBody>
                    <a:bodyPr/>
                    <a:p>
                      <a:pPr marL="88265" indent="1270" algn="ctr" defTabSz="914400" fontAlgn="base">
                        <a:lnSpc>
                          <a:spcPts val="1300"/>
                        </a:lnSpc>
                        <a:spcBef>
                          <a:spcPct val="0"/>
                        </a:spcBef>
                        <a:spcAft>
                          <a:spcPct val="0"/>
                        </a:spcAft>
                        <a:tabLst>
                          <a:tab pos="2970530" algn="l"/>
                        </a:tabLst>
                      </a:pPr>
                      <a:r>
                        <a:rPr lang="en-US" altLang="zh-CN" sz="1000">
                          <a:latin typeface="宋体" panose="02010600030101010101" pitchFamily="2" charset="-122"/>
                          <a:ea typeface="宋体" panose="02010600030101010101" pitchFamily="2" charset="-122"/>
                        </a:rPr>
                        <a:t> </a:t>
                      </a:r>
                      <a:endParaRPr lang="en-US" alt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gridSpan="2">
                  <a:txBody>
                    <a:bodyPr/>
                    <a:p>
                      <a:pPr marL="88265" indent="1270" algn="ctr" defTabSz="914400" fontAlgn="base">
                        <a:lnSpc>
                          <a:spcPts val="1300"/>
                        </a:lnSpc>
                        <a:spcBef>
                          <a:spcPct val="0"/>
                        </a:spcBef>
                        <a:spcAft>
                          <a:spcPct val="0"/>
                        </a:spcAft>
                        <a:tabLst>
                          <a:tab pos="2970530" algn="l"/>
                        </a:tabLst>
                      </a:pPr>
                      <a:r>
                        <a:rPr lang="en-US" altLang="zh-CN" sz="1000">
                          <a:latin typeface="宋体" panose="02010600030101010101" pitchFamily="2" charset="-122"/>
                          <a:ea typeface="宋体" panose="02010600030101010101" pitchFamily="2" charset="-122"/>
                        </a:rPr>
                        <a:t> </a:t>
                      </a:r>
                      <a:endParaRPr lang="en-US" alt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a:txBody>
                    <a:bodyPr/>
                    <a:p>
                      <a:pPr marL="88265" indent="1270" algn="ctr" defTabSz="914400" fontAlgn="base">
                        <a:lnSpc>
                          <a:spcPts val="1300"/>
                        </a:lnSpc>
                        <a:spcBef>
                          <a:spcPct val="0"/>
                        </a:spcBef>
                        <a:spcAft>
                          <a:spcPct val="0"/>
                        </a:spcAft>
                        <a:tabLst>
                          <a:tab pos="2970530" algn="l"/>
                        </a:tabLst>
                      </a:pPr>
                      <a:r>
                        <a:rPr lang="en-US" altLang="zh-CN" sz="1000">
                          <a:latin typeface="宋体" panose="02010600030101010101" pitchFamily="2" charset="-122"/>
                          <a:ea typeface="宋体" panose="02010600030101010101" pitchFamily="2" charset="-122"/>
                        </a:rPr>
                        <a:t> </a:t>
                      </a:r>
                      <a:endParaRPr lang="en-US" alt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a:txBody>
                    <a:bodyPr/>
                    <a:p>
                      <a:pPr marL="88265" indent="1270" algn="ctr" defTabSz="914400" fontAlgn="base">
                        <a:lnSpc>
                          <a:spcPts val="1300"/>
                        </a:lnSpc>
                        <a:spcBef>
                          <a:spcPct val="0"/>
                        </a:spcBef>
                        <a:spcAft>
                          <a:spcPct val="0"/>
                        </a:spcAft>
                        <a:tabLst>
                          <a:tab pos="2970530" algn="l"/>
                        </a:tabLst>
                      </a:pPr>
                      <a:r>
                        <a:rPr lang="en-US" altLang="zh-CN" sz="1000">
                          <a:latin typeface="宋体" panose="02010600030101010101" pitchFamily="2" charset="-122"/>
                          <a:ea typeface="宋体" panose="02010600030101010101" pitchFamily="2" charset="-122"/>
                        </a:rPr>
                        <a:t> </a:t>
                      </a:r>
                      <a:endParaRPr lang="en-US" alt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a:txBody>
                    <a:bodyPr/>
                    <a:p>
                      <a:pPr marL="88265" indent="1270" algn="ctr" defTabSz="914400" fontAlgn="base">
                        <a:lnSpc>
                          <a:spcPts val="1300"/>
                        </a:lnSpc>
                        <a:spcBef>
                          <a:spcPct val="0"/>
                        </a:spcBef>
                        <a:spcAft>
                          <a:spcPct val="0"/>
                        </a:spcAft>
                        <a:tabLst>
                          <a:tab pos="2970530" algn="l"/>
                        </a:tabLst>
                      </a:pPr>
                      <a:r>
                        <a:rPr lang="en-US" altLang="zh-CN" sz="1000">
                          <a:latin typeface="宋体" panose="02010600030101010101" pitchFamily="2" charset="-122"/>
                          <a:ea typeface="宋体" panose="02010600030101010101" pitchFamily="2" charset="-122"/>
                        </a:rPr>
                        <a:t> </a:t>
                      </a:r>
                      <a:endParaRPr lang="en-US" alt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a:txBody>
                    <a:bodyPr/>
                    <a:p>
                      <a:pPr marL="88265" indent="1270" algn="ctr" defTabSz="914400" fontAlgn="base">
                        <a:lnSpc>
                          <a:spcPts val="1300"/>
                        </a:lnSpc>
                        <a:spcBef>
                          <a:spcPct val="0"/>
                        </a:spcBef>
                        <a:spcAft>
                          <a:spcPct val="0"/>
                        </a:spcAft>
                        <a:tabLst>
                          <a:tab pos="2970530" algn="l"/>
                        </a:tabLst>
                      </a:pPr>
                      <a:r>
                        <a:rPr lang="en-US" altLang="zh-CN" sz="1000">
                          <a:latin typeface="宋体" panose="02010600030101010101" pitchFamily="2" charset="-122"/>
                          <a:ea typeface="宋体" panose="02010600030101010101" pitchFamily="2" charset="-122"/>
                        </a:rPr>
                        <a:t> </a:t>
                      </a:r>
                      <a:endParaRPr lang="en-US" alt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a:txBody>
                    <a:bodyPr/>
                    <a:p>
                      <a:pPr marL="88265" indent="1270" algn="ctr" defTabSz="914400" fontAlgn="base">
                        <a:lnSpc>
                          <a:spcPts val="1300"/>
                        </a:lnSpc>
                        <a:spcBef>
                          <a:spcPct val="0"/>
                        </a:spcBef>
                        <a:spcAft>
                          <a:spcPct val="0"/>
                        </a:spcAft>
                        <a:tabLst>
                          <a:tab pos="2970530" algn="l"/>
                        </a:tabLst>
                      </a:pPr>
                      <a:r>
                        <a:rPr lang="en-US" altLang="zh-CN" sz="1000">
                          <a:latin typeface="宋体" panose="02010600030101010101" pitchFamily="2" charset="-122"/>
                          <a:ea typeface="宋体" panose="02010600030101010101" pitchFamily="2" charset="-122"/>
                        </a:rPr>
                        <a:t> </a:t>
                      </a:r>
                      <a:endParaRPr lang="en-US" alt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a:txBody>
                    <a:bodyPr/>
                    <a:p>
                      <a:pPr marL="88265" indent="1270" algn="ctr" defTabSz="914400" fontAlgn="base">
                        <a:lnSpc>
                          <a:spcPts val="1300"/>
                        </a:lnSpc>
                        <a:spcBef>
                          <a:spcPct val="0"/>
                        </a:spcBef>
                        <a:spcAft>
                          <a:spcPct val="0"/>
                        </a:spcAft>
                        <a:tabLst>
                          <a:tab pos="2970530" algn="l"/>
                        </a:tabLst>
                      </a:pPr>
                      <a:r>
                        <a:rPr lang="en-US" altLang="zh-CN" sz="1000">
                          <a:latin typeface="宋体" panose="02010600030101010101" pitchFamily="2" charset="-122"/>
                          <a:ea typeface="宋体" panose="02010600030101010101" pitchFamily="2" charset="-122"/>
                        </a:rPr>
                        <a:t> </a:t>
                      </a:r>
                      <a:endParaRPr lang="en-US" alt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a:txBody>
                    <a:bodyPr/>
                    <a:p>
                      <a:pPr marL="88265" indent="1270" algn="ctr" defTabSz="914400" fontAlgn="base">
                        <a:lnSpc>
                          <a:spcPts val="1300"/>
                        </a:lnSpc>
                        <a:spcBef>
                          <a:spcPct val="0"/>
                        </a:spcBef>
                        <a:spcAft>
                          <a:spcPct val="0"/>
                        </a:spcAft>
                        <a:tabLst>
                          <a:tab pos="2970530" algn="l"/>
                        </a:tabLst>
                      </a:pPr>
                      <a:r>
                        <a:rPr lang="en-US" altLang="zh-CN" sz="1000">
                          <a:latin typeface="宋体" panose="02010600030101010101" pitchFamily="2" charset="-122"/>
                          <a:ea typeface="宋体" panose="02010600030101010101" pitchFamily="2" charset="-122"/>
                        </a:rPr>
                        <a:t> </a:t>
                      </a:r>
                      <a:endParaRPr lang="en-US" alt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r>
              <a:tr h="174625">
                <a:tc gridSpan="2">
                  <a:txBody>
                    <a:bodyPr/>
                    <a:p>
                      <a:pPr marL="88265" indent="1270" algn="ctr" defTabSz="914400" fontAlgn="base">
                        <a:lnSpc>
                          <a:spcPts val="1300"/>
                        </a:lnSpc>
                        <a:spcBef>
                          <a:spcPct val="0"/>
                        </a:spcBef>
                        <a:spcAft>
                          <a:spcPct val="0"/>
                        </a:spcAft>
                        <a:tabLst>
                          <a:tab pos="2970530" algn="l"/>
                        </a:tabLst>
                      </a:pPr>
                      <a:r>
                        <a:rPr lang="zh-CN" sz="1000">
                          <a:latin typeface="宋体" panose="02010600030101010101" pitchFamily="2" charset="-122"/>
                          <a:ea typeface="宋体" panose="02010600030101010101" pitchFamily="2" charset="-122"/>
                        </a:rPr>
                        <a:t>资产总额（万元）</a:t>
                      </a:r>
                      <a:endParaRPr lang="zh-CN" sz="1000">
                        <a:latin typeface="宋体" panose="02010600030101010101" pitchFamily="2" charset="-122"/>
                        <a:ea typeface="宋体" panose="02010600030101010101" pitchFamily="2" charset="-122"/>
                      </a:endParaRPr>
                    </a:p>
                  </a:txBody>
                  <a:tcPr marL="68580" marR="68580" marT="0" marB="0" anchor="t" anchorCtr="0">
                    <a:lnL w="19050"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a:txBody>
                    <a:bodyPr/>
                    <a:p>
                      <a:pPr marL="88265" indent="1270" algn="ctr" defTabSz="914400" fontAlgn="base">
                        <a:lnSpc>
                          <a:spcPts val="1300"/>
                        </a:lnSpc>
                        <a:spcBef>
                          <a:spcPct val="0"/>
                        </a:spcBef>
                        <a:spcAft>
                          <a:spcPct val="0"/>
                        </a:spcAft>
                        <a:tabLst>
                          <a:tab pos="2970530" algn="l"/>
                        </a:tabLst>
                      </a:pPr>
                      <a:r>
                        <a:rPr lang="en-US" altLang="zh-CN" sz="1000">
                          <a:latin typeface="宋体" panose="02010600030101010101" pitchFamily="2" charset="-122"/>
                          <a:ea typeface="宋体" panose="02010600030101010101" pitchFamily="2" charset="-122"/>
                        </a:rPr>
                        <a:t> </a:t>
                      </a:r>
                      <a:endParaRPr lang="en-US" alt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gridSpan="2">
                  <a:txBody>
                    <a:bodyPr/>
                    <a:p>
                      <a:pPr marL="88265" indent="1270" algn="ctr" defTabSz="914400" fontAlgn="base">
                        <a:lnSpc>
                          <a:spcPts val="1300"/>
                        </a:lnSpc>
                        <a:spcBef>
                          <a:spcPct val="0"/>
                        </a:spcBef>
                        <a:spcAft>
                          <a:spcPct val="0"/>
                        </a:spcAft>
                        <a:tabLst>
                          <a:tab pos="2970530" algn="l"/>
                        </a:tabLst>
                      </a:pPr>
                      <a:r>
                        <a:rPr lang="en-US" altLang="zh-CN" sz="1000">
                          <a:latin typeface="宋体" panose="02010600030101010101" pitchFamily="2" charset="-122"/>
                          <a:ea typeface="宋体" panose="02010600030101010101" pitchFamily="2" charset="-122"/>
                        </a:rPr>
                        <a:t> </a:t>
                      </a:r>
                      <a:endParaRPr lang="en-US" alt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a:txBody>
                    <a:bodyPr/>
                    <a:p>
                      <a:pPr marL="88265" indent="1270" algn="ctr" defTabSz="914400" fontAlgn="base">
                        <a:lnSpc>
                          <a:spcPts val="1300"/>
                        </a:lnSpc>
                        <a:spcBef>
                          <a:spcPct val="0"/>
                        </a:spcBef>
                        <a:spcAft>
                          <a:spcPct val="0"/>
                        </a:spcAft>
                        <a:tabLst>
                          <a:tab pos="2970530" algn="l"/>
                        </a:tabLst>
                      </a:pPr>
                      <a:r>
                        <a:rPr lang="en-US" altLang="zh-CN" sz="1000">
                          <a:latin typeface="宋体" panose="02010600030101010101" pitchFamily="2" charset="-122"/>
                          <a:ea typeface="宋体" panose="02010600030101010101" pitchFamily="2" charset="-122"/>
                        </a:rPr>
                        <a:t> </a:t>
                      </a:r>
                      <a:endParaRPr lang="en-US" alt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a:txBody>
                    <a:bodyPr/>
                    <a:p>
                      <a:pPr marL="88265" indent="1270" algn="ctr" defTabSz="914400" fontAlgn="base">
                        <a:lnSpc>
                          <a:spcPts val="1300"/>
                        </a:lnSpc>
                        <a:spcBef>
                          <a:spcPct val="0"/>
                        </a:spcBef>
                        <a:spcAft>
                          <a:spcPct val="0"/>
                        </a:spcAft>
                        <a:tabLst>
                          <a:tab pos="2970530" algn="l"/>
                        </a:tabLst>
                      </a:pPr>
                      <a:r>
                        <a:rPr lang="en-US" altLang="zh-CN" sz="1000">
                          <a:latin typeface="宋体" panose="02010600030101010101" pitchFamily="2" charset="-122"/>
                          <a:ea typeface="宋体" panose="02010600030101010101" pitchFamily="2" charset="-122"/>
                        </a:rPr>
                        <a:t> </a:t>
                      </a:r>
                      <a:endParaRPr lang="en-US" alt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a:txBody>
                    <a:bodyPr/>
                    <a:p>
                      <a:pPr marL="88265" indent="1270" algn="ctr" defTabSz="914400" fontAlgn="base">
                        <a:lnSpc>
                          <a:spcPts val="1300"/>
                        </a:lnSpc>
                        <a:spcBef>
                          <a:spcPct val="0"/>
                        </a:spcBef>
                        <a:spcAft>
                          <a:spcPct val="0"/>
                        </a:spcAft>
                        <a:tabLst>
                          <a:tab pos="2970530" algn="l"/>
                        </a:tabLst>
                      </a:pPr>
                      <a:r>
                        <a:rPr lang="en-US" altLang="zh-CN" sz="1000">
                          <a:latin typeface="宋体" panose="02010600030101010101" pitchFamily="2" charset="-122"/>
                          <a:ea typeface="宋体" panose="02010600030101010101" pitchFamily="2" charset="-122"/>
                        </a:rPr>
                        <a:t> </a:t>
                      </a:r>
                      <a:endParaRPr lang="en-US" alt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a:txBody>
                    <a:bodyPr/>
                    <a:p>
                      <a:pPr marL="88265" indent="1270" algn="ctr" defTabSz="914400" fontAlgn="base">
                        <a:lnSpc>
                          <a:spcPts val="1300"/>
                        </a:lnSpc>
                        <a:spcBef>
                          <a:spcPct val="0"/>
                        </a:spcBef>
                        <a:spcAft>
                          <a:spcPct val="0"/>
                        </a:spcAft>
                        <a:tabLst>
                          <a:tab pos="2970530" algn="l"/>
                        </a:tabLst>
                      </a:pPr>
                      <a:r>
                        <a:rPr lang="en-US" altLang="zh-CN" sz="1000">
                          <a:latin typeface="宋体" panose="02010600030101010101" pitchFamily="2" charset="-122"/>
                          <a:ea typeface="宋体" panose="02010600030101010101" pitchFamily="2" charset="-122"/>
                        </a:rPr>
                        <a:t> </a:t>
                      </a:r>
                      <a:endParaRPr lang="en-US" alt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a:txBody>
                    <a:bodyPr/>
                    <a:p>
                      <a:pPr marL="88265" indent="1270" algn="ctr" defTabSz="914400" fontAlgn="base">
                        <a:lnSpc>
                          <a:spcPts val="1300"/>
                        </a:lnSpc>
                        <a:spcBef>
                          <a:spcPct val="0"/>
                        </a:spcBef>
                        <a:spcAft>
                          <a:spcPct val="0"/>
                        </a:spcAft>
                        <a:tabLst>
                          <a:tab pos="2970530" algn="l"/>
                        </a:tabLst>
                      </a:pPr>
                      <a:r>
                        <a:rPr lang="en-US" altLang="zh-CN" sz="1000">
                          <a:latin typeface="宋体" panose="02010600030101010101" pitchFamily="2" charset="-122"/>
                          <a:ea typeface="宋体" panose="02010600030101010101" pitchFamily="2" charset="-122"/>
                        </a:rPr>
                        <a:t> </a:t>
                      </a:r>
                      <a:endParaRPr lang="en-US" alt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a:txBody>
                    <a:bodyPr/>
                    <a:p>
                      <a:pPr marL="88265" indent="1270" algn="ctr" defTabSz="914400" fontAlgn="base">
                        <a:lnSpc>
                          <a:spcPts val="1300"/>
                        </a:lnSpc>
                        <a:spcBef>
                          <a:spcPct val="0"/>
                        </a:spcBef>
                        <a:spcAft>
                          <a:spcPct val="0"/>
                        </a:spcAft>
                        <a:tabLst>
                          <a:tab pos="2970530" algn="l"/>
                        </a:tabLst>
                      </a:pPr>
                      <a:r>
                        <a:rPr lang="en-US" altLang="zh-CN" sz="1000">
                          <a:latin typeface="宋体" panose="02010600030101010101" pitchFamily="2" charset="-122"/>
                          <a:ea typeface="宋体" panose="02010600030101010101" pitchFamily="2" charset="-122"/>
                        </a:rPr>
                        <a:t> </a:t>
                      </a:r>
                      <a:endParaRPr lang="en-US" alt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a:txBody>
                    <a:bodyPr/>
                    <a:p>
                      <a:pPr marL="88265" indent="1270" algn="ctr" defTabSz="914400" fontAlgn="base">
                        <a:lnSpc>
                          <a:spcPts val="1300"/>
                        </a:lnSpc>
                        <a:spcBef>
                          <a:spcPct val="0"/>
                        </a:spcBef>
                        <a:spcAft>
                          <a:spcPct val="0"/>
                        </a:spcAft>
                        <a:tabLst>
                          <a:tab pos="2970530" algn="l"/>
                        </a:tabLst>
                      </a:pPr>
                      <a:r>
                        <a:rPr lang="en-US" altLang="zh-CN" sz="1000">
                          <a:latin typeface="宋体" panose="02010600030101010101" pitchFamily="2" charset="-122"/>
                          <a:ea typeface="宋体" panose="02010600030101010101" pitchFamily="2" charset="-122"/>
                        </a:rPr>
                        <a:t> </a:t>
                      </a:r>
                      <a:endParaRPr lang="en-US" alt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r>
              <a:tr h="176530">
                <a:tc gridSpan="2">
                  <a:txBody>
                    <a:bodyPr/>
                    <a:p>
                      <a:pPr marL="88265" indent="1270" algn="ctr" defTabSz="914400" fontAlgn="base">
                        <a:lnSpc>
                          <a:spcPts val="1300"/>
                        </a:lnSpc>
                        <a:spcBef>
                          <a:spcPct val="0"/>
                        </a:spcBef>
                        <a:spcAft>
                          <a:spcPct val="0"/>
                        </a:spcAft>
                        <a:tabLst>
                          <a:tab pos="2970530" algn="l"/>
                        </a:tabLst>
                      </a:pPr>
                      <a:r>
                        <a:rPr lang="zh-CN" sz="1000">
                          <a:latin typeface="宋体" panose="02010600030101010101" pitchFamily="2" charset="-122"/>
                          <a:ea typeface="宋体" panose="02010600030101010101" pitchFamily="2" charset="-122"/>
                        </a:rPr>
                        <a:t>国家限制或禁止行业</a:t>
                      </a:r>
                      <a:endParaRPr lang="zh-CN" sz="1000">
                        <a:latin typeface="宋体" panose="02010600030101010101" pitchFamily="2" charset="-122"/>
                        <a:ea typeface="宋体" panose="02010600030101010101" pitchFamily="2" charset="-122"/>
                      </a:endParaRPr>
                    </a:p>
                  </a:txBody>
                  <a:tcPr marL="68580" marR="68580" marT="0" marB="0" anchor="t" anchorCtr="0">
                    <a:lnL w="19050"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noFill/>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tcPr>
                </a:tc>
                <a:tc gridSpan="5">
                  <a:txBody>
                    <a:bodyPr/>
                    <a:p>
                      <a:pPr marL="88265" indent="1270" algn="ctr" defTabSz="914400" fontAlgn="base">
                        <a:lnSpc>
                          <a:spcPts val="1300"/>
                        </a:lnSpc>
                        <a:spcBef>
                          <a:spcPct val="0"/>
                        </a:spcBef>
                        <a:spcAft>
                          <a:spcPct val="0"/>
                        </a:spcAft>
                        <a:tabLst>
                          <a:tab pos="2970530" algn="l"/>
                        </a:tabLst>
                      </a:pPr>
                      <a:r>
                        <a:rPr lang="en-US" altLang="zh-CN" sz="1000">
                          <a:latin typeface="宋体" panose="02010600030101010101" pitchFamily="2" charset="-122"/>
                          <a:ea typeface="宋体" panose="02010600030101010101" pitchFamily="2" charset="-122"/>
                        </a:rPr>
                        <a:t>□</a:t>
                      </a:r>
                      <a:r>
                        <a:rPr lang="zh-CN" altLang="en-US" sz="1000">
                          <a:latin typeface="宋体" panose="02010600030101010101" pitchFamily="2" charset="-122"/>
                          <a:ea typeface="宋体" panose="02010600030101010101" pitchFamily="2" charset="-122"/>
                        </a:rPr>
                        <a:t>是</a:t>
                      </a:r>
                      <a:r>
                        <a:rPr lang="en-US" altLang="zh-CN" sz="1000">
                          <a:latin typeface="宋体" panose="02010600030101010101" pitchFamily="2" charset="-122"/>
                          <a:ea typeface="宋体" panose="02010600030101010101" pitchFamily="2" charset="-122"/>
                        </a:rPr>
                        <a:t>□</a:t>
                      </a:r>
                      <a:r>
                        <a:rPr lang="zh-CN" altLang="en-US" sz="1000">
                          <a:latin typeface="宋体" panose="02010600030101010101" pitchFamily="2" charset="-122"/>
                          <a:ea typeface="宋体" panose="02010600030101010101" pitchFamily="2" charset="-122"/>
                        </a:rPr>
                        <a:t>否</a:t>
                      </a:r>
                      <a:endParaRPr lang="zh-CN" altLang="en-US"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noFill/>
                  </a:tcPr>
                </a:tc>
                <a:tc hMerge="1">
                  <a:tcPr>
                    <a:lnT w="9525"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tcPr>
                </a:tc>
                <a:tc gridSpan="4">
                  <a:txBody>
                    <a:bodyPr/>
                    <a:p>
                      <a:pPr marL="88265" indent="1270" algn="ctr" defTabSz="914400" fontAlgn="base">
                        <a:lnSpc>
                          <a:spcPts val="1300"/>
                        </a:lnSpc>
                        <a:spcBef>
                          <a:spcPct val="0"/>
                        </a:spcBef>
                        <a:spcAft>
                          <a:spcPct val="0"/>
                        </a:spcAft>
                        <a:tabLst>
                          <a:tab pos="2970530" algn="l"/>
                        </a:tabLst>
                      </a:pPr>
                      <a:r>
                        <a:rPr lang="zh-CN" sz="1000">
                          <a:latin typeface="宋体" panose="02010600030101010101" pitchFamily="2" charset="-122"/>
                          <a:ea typeface="宋体" panose="02010600030101010101" pitchFamily="2" charset="-122"/>
                        </a:rPr>
                        <a:t>小型微利企业</a:t>
                      </a:r>
                      <a:endParaRPr 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noFill/>
                  </a:tcPr>
                </a:tc>
                <a:tc hMerge="1">
                  <a:tcPr>
                    <a:lnT w="9525"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tcPr>
                </a:tc>
                <a:tc>
                  <a:txBody>
                    <a:bodyPr/>
                    <a:p>
                      <a:pPr marL="88265" indent="1270" algn="ctr" defTabSz="914400" fontAlgn="base">
                        <a:lnSpc>
                          <a:spcPts val="1300"/>
                        </a:lnSpc>
                        <a:spcBef>
                          <a:spcPct val="0"/>
                        </a:spcBef>
                        <a:spcAft>
                          <a:spcPct val="0"/>
                        </a:spcAft>
                        <a:tabLst>
                          <a:tab pos="2970530" algn="l"/>
                        </a:tabLst>
                      </a:pPr>
                      <a:r>
                        <a:rPr lang="zh-CN" sz="1000">
                          <a:latin typeface="宋体" panose="02010600030101010101" pitchFamily="2" charset="-122"/>
                          <a:ea typeface="宋体" panose="02010600030101010101" pitchFamily="2" charset="-122"/>
                        </a:rPr>
                        <a:t>☐是☐否</a:t>
                      </a:r>
                      <a:endParaRPr 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19050" cap="flat" cmpd="sng">
                      <a:solidFill>
                        <a:srgbClr val="000008"/>
                      </a:solidFill>
                      <a:prstDash val="solid"/>
                      <a:headEnd type="none" w="med" len="med"/>
                      <a:tailEnd type="none" w="med" len="med"/>
                    </a:lnB>
                    <a:noFill/>
                  </a:tcPr>
                </a:tc>
              </a:tr>
              <a:tr h="338455">
                <a:tc>
                  <a:txBody>
                    <a:bodyPr/>
                    <a:p>
                      <a:pPr marL="88265" indent="1270" algn="dist" defTabSz="914400" fontAlgn="base">
                        <a:lnSpc>
                          <a:spcPts val="1300"/>
                        </a:lnSpc>
                        <a:spcBef>
                          <a:spcPct val="0"/>
                        </a:spcBef>
                        <a:spcAft>
                          <a:spcPct val="0"/>
                        </a:spcAft>
                        <a:tabLst>
                          <a:tab pos="2970530" algn="l"/>
                        </a:tabLst>
                      </a:pPr>
                      <a:r>
                        <a:rPr lang="en-US" altLang="zh-CN" sz="1000" b="1">
                          <a:latin typeface="宋体" panose="02010600030101010101" pitchFamily="2" charset="-122"/>
                          <a:ea typeface="宋体" panose="02010600030101010101" pitchFamily="2" charset="-122"/>
                        </a:rPr>
                        <a:t> </a:t>
                      </a:r>
                      <a:endParaRPr lang="en-US" altLang="zh-CN" sz="1000" b="1">
                        <a:latin typeface="宋体" panose="02010600030101010101" pitchFamily="2" charset="-122"/>
                        <a:ea typeface="宋体" panose="02010600030101010101" pitchFamily="2" charset="-122"/>
                      </a:endParaRPr>
                    </a:p>
                  </a:txBody>
                  <a:tcPr marL="68580" marR="68580" marT="0" marB="0" anchor="ctr" anchorCtr="0">
                    <a:lnL w="190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190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gridSpan="10">
                  <a:txBody>
                    <a:bodyPr/>
                    <a:p>
                      <a:pPr marL="2438400" indent="1270" algn="dist" defTabSz="914400" fontAlgn="base">
                        <a:lnSpc>
                          <a:spcPts val="1300"/>
                        </a:lnSpc>
                        <a:spcBef>
                          <a:spcPct val="0"/>
                        </a:spcBef>
                        <a:spcAft>
                          <a:spcPct val="0"/>
                        </a:spcAft>
                        <a:tabLst>
                          <a:tab pos="2970530" algn="l"/>
                        </a:tabLst>
                      </a:pPr>
                      <a:r>
                        <a:rPr lang="zh-CN" sz="1000" b="1">
                          <a:latin typeface="宋体" panose="02010600030101010101" pitchFamily="2" charset="-122"/>
                          <a:ea typeface="宋体" panose="02010600030101010101" pitchFamily="2" charset="-122"/>
                        </a:rPr>
                        <a:t>预缴税款计算</a:t>
                      </a:r>
                      <a:endParaRPr lang="zh-CN" sz="1000" b="1">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190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hMerge="1">
                  <a:tcPr>
                    <a:lnT w="190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T w="190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T w="190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T w="190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T w="190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T w="190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T w="190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T w="190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hMerge="1">
                  <a:tcPr>
                    <a:lnR w="6350" cap="flat" cmpd="sng">
                      <a:solidFill>
                        <a:srgbClr val="000008"/>
                      </a:solidFill>
                      <a:prstDash val="solid"/>
                      <a:headEnd type="none" w="med" len="med"/>
                      <a:tailEnd type="none" w="med" len="med"/>
                    </a:lnR>
                    <a:lnT w="190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tcPr>
                </a:tc>
                <a:tc>
                  <a:txBody>
                    <a:bodyPr/>
                    <a:p>
                      <a:pPr marL="88265" indent="1270" algn="ctr" defTabSz="914400" fontAlgn="base">
                        <a:lnSpc>
                          <a:spcPts val="1300"/>
                        </a:lnSpc>
                        <a:spcBef>
                          <a:spcPct val="0"/>
                        </a:spcBef>
                        <a:spcAft>
                          <a:spcPct val="0"/>
                        </a:spcAft>
                        <a:tabLst>
                          <a:tab pos="2970530" algn="l"/>
                        </a:tabLst>
                      </a:pPr>
                      <a:r>
                        <a:rPr lang="zh-CN" sz="1000" b="1">
                          <a:latin typeface="宋体" panose="02010600030101010101" pitchFamily="2" charset="-122"/>
                          <a:ea typeface="宋体" panose="02010600030101010101" pitchFamily="2" charset="-122"/>
                        </a:rPr>
                        <a:t>本年累计</a:t>
                      </a:r>
                      <a:r>
                        <a:rPr lang="zh-CN" sz="1000" b="1">
                          <a:latin typeface="宋体" panose="02010600030101010101" pitchFamily="2" charset="-122"/>
                          <a:ea typeface="宋体" panose="02010600030101010101" pitchFamily="2" charset="-122"/>
                        </a:rPr>
                        <a:t>金额</a:t>
                      </a:r>
                      <a:endParaRPr lang="zh-CN" sz="1000" b="1">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190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168910">
                <a:tc>
                  <a:txBody>
                    <a:bodyPr/>
                    <a:p>
                      <a:pPr marL="88265" indent="1270" algn="r" defTabSz="914400" fontAlgn="base">
                        <a:lnSpc>
                          <a:spcPts val="1300"/>
                        </a:lnSpc>
                        <a:spcBef>
                          <a:spcPct val="0"/>
                        </a:spcBef>
                        <a:spcAft>
                          <a:spcPct val="0"/>
                        </a:spcAft>
                        <a:tabLst>
                          <a:tab pos="2970530" algn="l"/>
                        </a:tabLst>
                      </a:pPr>
                      <a:r>
                        <a:rPr lang="en-US" altLang="zh-CN" sz="1000">
                          <a:latin typeface="宋体" panose="02010600030101010101" pitchFamily="2" charset="-122"/>
                          <a:ea typeface="宋体" panose="02010600030101010101" pitchFamily="2" charset="-122"/>
                        </a:rPr>
                        <a:t>1</a:t>
                      </a:r>
                      <a:endParaRPr lang="en-US" altLang="zh-CN" sz="1000">
                        <a:latin typeface="宋体" panose="02010600030101010101" pitchFamily="2" charset="-122"/>
                        <a:ea typeface="宋体" panose="02010600030101010101" pitchFamily="2" charset="-122"/>
                      </a:endParaRPr>
                    </a:p>
                  </a:txBody>
                  <a:tcPr marL="68580" marR="68580" marT="0" marB="0" anchor="ctr" anchorCtr="0">
                    <a:lnL w="190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gridSpan="10">
                  <a:txBody>
                    <a:bodyPr/>
                    <a:p>
                      <a:pPr marL="88265" indent="1270" algn="l" defTabSz="914400" fontAlgn="base">
                        <a:lnSpc>
                          <a:spcPts val="1300"/>
                        </a:lnSpc>
                        <a:spcBef>
                          <a:spcPct val="0"/>
                        </a:spcBef>
                        <a:spcAft>
                          <a:spcPct val="0"/>
                        </a:spcAft>
                        <a:tabLst>
                          <a:tab pos="2970530" algn="l"/>
                        </a:tabLst>
                      </a:pPr>
                      <a:r>
                        <a:rPr lang="zh-CN" sz="1000">
                          <a:latin typeface="宋体" panose="02010600030101010101" pitchFamily="2" charset="-122"/>
                          <a:ea typeface="宋体" panose="02010600030101010101" pitchFamily="2" charset="-122"/>
                        </a:rPr>
                        <a:t>营业收入</a:t>
                      </a:r>
                      <a:endParaRPr lang="zh-CN" sz="1000">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hMerge="1">
                  <a:tcPr>
                    <a:lnT w="63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63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63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63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63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63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63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63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a:txBody>
                    <a:bodyPr/>
                    <a:p>
                      <a:pPr marL="88265" indent="1270" algn="ctr" defTabSz="914400" fontAlgn="base">
                        <a:lnSpc>
                          <a:spcPts val="1300"/>
                        </a:lnSpc>
                        <a:spcBef>
                          <a:spcPct val="0"/>
                        </a:spcBef>
                        <a:spcAft>
                          <a:spcPct val="0"/>
                        </a:spcAft>
                        <a:tabLst>
                          <a:tab pos="2970530" algn="l"/>
                        </a:tabLst>
                      </a:pPr>
                      <a:r>
                        <a:rPr lang="en-US" altLang="zh-CN" sz="1000">
                          <a:latin typeface="宋体" panose="02010600030101010101" pitchFamily="2" charset="-122"/>
                          <a:ea typeface="宋体" panose="02010600030101010101" pitchFamily="2" charset="-122"/>
                        </a:rPr>
                        <a:t> </a:t>
                      </a:r>
                      <a:endParaRPr lang="en-US" altLang="zh-CN" sz="1000">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r>
              <a:tr h="168910">
                <a:tc>
                  <a:txBody>
                    <a:bodyPr/>
                    <a:p>
                      <a:pPr marL="88265" indent="1270" algn="ctr" defTabSz="914400" fontAlgn="base">
                        <a:lnSpc>
                          <a:spcPts val="1300"/>
                        </a:lnSpc>
                        <a:spcBef>
                          <a:spcPct val="0"/>
                        </a:spcBef>
                        <a:spcAft>
                          <a:spcPct val="0"/>
                        </a:spcAft>
                        <a:tabLst>
                          <a:tab pos="2970530" algn="l"/>
                        </a:tabLst>
                      </a:pPr>
                      <a:r>
                        <a:rPr lang="en-US" altLang="zh-CN" sz="1000">
                          <a:latin typeface="宋体" panose="02010600030101010101" pitchFamily="2" charset="-122"/>
                          <a:ea typeface="宋体" panose="02010600030101010101" pitchFamily="2" charset="-122"/>
                        </a:rPr>
                        <a:t>1.1</a:t>
                      </a:r>
                      <a:endParaRPr lang="en-US" altLang="zh-CN" sz="1000">
                        <a:latin typeface="宋体" panose="02010600030101010101" pitchFamily="2" charset="-122"/>
                        <a:ea typeface="宋体" panose="02010600030101010101" pitchFamily="2" charset="-122"/>
                      </a:endParaRPr>
                    </a:p>
                  </a:txBody>
                  <a:tcPr marL="68580" marR="68580" marT="0" marB="0" anchor="ctr" anchorCtr="0">
                    <a:lnL w="19050"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gridSpan="10">
                  <a:txBody>
                    <a:bodyPr/>
                    <a:p>
                      <a:pPr marL="88265" indent="127000" algn="l" defTabSz="914400" fontAlgn="base">
                        <a:lnSpc>
                          <a:spcPts val="1300"/>
                        </a:lnSpc>
                        <a:spcBef>
                          <a:spcPct val="0"/>
                        </a:spcBef>
                        <a:spcAft>
                          <a:spcPct val="0"/>
                        </a:spcAft>
                        <a:tabLst>
                          <a:tab pos="2970530" algn="l"/>
                        </a:tabLst>
                      </a:pPr>
                      <a:r>
                        <a:rPr lang="zh-CN" sz="1000">
                          <a:latin typeface="宋体" panose="02010600030101010101" pitchFamily="2" charset="-122"/>
                          <a:ea typeface="宋体" panose="02010600030101010101" pitchFamily="2" charset="-122"/>
                        </a:rPr>
                        <a:t>其中：</a:t>
                      </a:r>
                      <a:r>
                        <a:rPr lang="zh-CN" sz="1000">
                          <a:latin typeface="宋体" panose="02010600030101010101" pitchFamily="2" charset="-122"/>
                          <a:ea typeface="宋体" panose="02010600030101010101" pitchFamily="2" charset="-122"/>
                        </a:rPr>
                        <a:t>自营</a:t>
                      </a:r>
                      <a:r>
                        <a:rPr lang="zh-CN" sz="1000">
                          <a:latin typeface="宋体" panose="02010600030101010101" pitchFamily="2" charset="-122"/>
                          <a:ea typeface="宋体" panose="02010600030101010101" pitchFamily="2" charset="-122"/>
                        </a:rPr>
                        <a:t>出口收入</a:t>
                      </a:r>
                      <a:endParaRPr 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a:txBody>
                    <a:bodyPr/>
                    <a:p>
                      <a:pPr marL="88265" indent="1270" algn="ctr" defTabSz="914400" fontAlgn="base">
                        <a:lnSpc>
                          <a:spcPts val="1300"/>
                        </a:lnSpc>
                        <a:spcBef>
                          <a:spcPct val="0"/>
                        </a:spcBef>
                        <a:spcAft>
                          <a:spcPct val="0"/>
                        </a:spcAft>
                        <a:tabLst>
                          <a:tab pos="2970530" algn="l"/>
                        </a:tabLst>
                      </a:pPr>
                      <a:r>
                        <a:rPr lang="en-US" altLang="zh-CN" sz="1000">
                          <a:latin typeface="宋体" panose="02010600030101010101" pitchFamily="2" charset="-122"/>
                          <a:ea typeface="宋体" panose="02010600030101010101" pitchFamily="2" charset="-122"/>
                        </a:rPr>
                        <a:t> </a:t>
                      </a:r>
                      <a:endParaRPr lang="en-US" alt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r>
              <a:tr h="169545">
                <a:tc>
                  <a:txBody>
                    <a:bodyPr/>
                    <a:p>
                      <a:pPr marL="88265" indent="1270" algn="ctr" defTabSz="914400" fontAlgn="base">
                        <a:lnSpc>
                          <a:spcPts val="1300"/>
                        </a:lnSpc>
                        <a:spcBef>
                          <a:spcPct val="0"/>
                        </a:spcBef>
                        <a:spcAft>
                          <a:spcPct val="0"/>
                        </a:spcAft>
                        <a:tabLst>
                          <a:tab pos="2970530" algn="l"/>
                        </a:tabLst>
                      </a:pPr>
                      <a:r>
                        <a:rPr lang="en-US" altLang="zh-CN" sz="1000">
                          <a:latin typeface="宋体" panose="02010600030101010101" pitchFamily="2" charset="-122"/>
                          <a:ea typeface="宋体" panose="02010600030101010101" pitchFamily="2" charset="-122"/>
                        </a:rPr>
                        <a:t>1.2</a:t>
                      </a:r>
                      <a:endParaRPr lang="en-US" altLang="zh-CN" sz="1000">
                        <a:latin typeface="宋体" panose="02010600030101010101" pitchFamily="2" charset="-122"/>
                        <a:ea typeface="宋体" panose="02010600030101010101" pitchFamily="2" charset="-122"/>
                      </a:endParaRPr>
                    </a:p>
                  </a:txBody>
                  <a:tcPr marL="68580" marR="68580" marT="0" marB="0" anchor="ctr" anchorCtr="0">
                    <a:lnL w="19050"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gridSpan="10">
                  <a:txBody>
                    <a:bodyPr/>
                    <a:p>
                      <a:pPr marL="88265" indent="127000" algn="l" defTabSz="914400" fontAlgn="base">
                        <a:lnSpc>
                          <a:spcPts val="1300"/>
                        </a:lnSpc>
                        <a:spcBef>
                          <a:spcPct val="0"/>
                        </a:spcBef>
                        <a:spcAft>
                          <a:spcPct val="0"/>
                        </a:spcAft>
                        <a:tabLst>
                          <a:tab pos="2970530" algn="l"/>
                        </a:tabLst>
                      </a:pPr>
                      <a:r>
                        <a:rPr lang="en-US" altLang="zh-CN" sz="1000">
                          <a:latin typeface="宋体" panose="02010600030101010101" pitchFamily="2" charset="-122"/>
                          <a:ea typeface="宋体" panose="02010600030101010101" pitchFamily="2" charset="-122"/>
                        </a:rPr>
                        <a:t>      </a:t>
                      </a:r>
                      <a:r>
                        <a:rPr lang="zh-CN" sz="1000">
                          <a:latin typeface="宋体" panose="02010600030101010101" pitchFamily="2" charset="-122"/>
                          <a:ea typeface="宋体" panose="02010600030101010101" pitchFamily="2" charset="-122"/>
                        </a:rPr>
                        <a:t>委托出口收入</a:t>
                      </a:r>
                      <a:endParaRPr 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a:txBody>
                    <a:bodyPr/>
                    <a:p>
                      <a:pPr marL="88265" indent="1270" algn="ctr" defTabSz="914400" fontAlgn="base">
                        <a:lnSpc>
                          <a:spcPts val="1300"/>
                        </a:lnSpc>
                        <a:spcBef>
                          <a:spcPct val="0"/>
                        </a:spcBef>
                        <a:spcAft>
                          <a:spcPct val="0"/>
                        </a:spcAft>
                        <a:tabLst>
                          <a:tab pos="2970530" algn="l"/>
                        </a:tabLst>
                      </a:pPr>
                      <a:r>
                        <a:rPr lang="en-US" altLang="zh-CN" sz="1000">
                          <a:latin typeface="宋体" panose="02010600030101010101" pitchFamily="2" charset="-122"/>
                          <a:ea typeface="宋体" panose="02010600030101010101" pitchFamily="2" charset="-122"/>
                        </a:rPr>
                        <a:t> </a:t>
                      </a:r>
                      <a:endParaRPr lang="en-US" alt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r>
              <a:tr h="168910">
                <a:tc>
                  <a:txBody>
                    <a:bodyPr/>
                    <a:p>
                      <a:pPr marL="88265" indent="1270" algn="ctr" defTabSz="914400" fontAlgn="base">
                        <a:lnSpc>
                          <a:spcPts val="1300"/>
                        </a:lnSpc>
                        <a:spcBef>
                          <a:spcPct val="0"/>
                        </a:spcBef>
                        <a:spcAft>
                          <a:spcPct val="0"/>
                        </a:spcAft>
                        <a:tabLst>
                          <a:tab pos="2970530" algn="l"/>
                        </a:tabLst>
                      </a:pPr>
                      <a:r>
                        <a:rPr lang="en-US" altLang="zh-CN" sz="1000">
                          <a:latin typeface="宋体" panose="02010600030101010101" pitchFamily="2" charset="-122"/>
                          <a:ea typeface="宋体" panose="02010600030101010101" pitchFamily="2" charset="-122"/>
                        </a:rPr>
                        <a:t>1.3</a:t>
                      </a:r>
                      <a:endParaRPr lang="en-US" altLang="zh-CN" sz="1000">
                        <a:latin typeface="宋体" panose="02010600030101010101" pitchFamily="2" charset="-122"/>
                        <a:ea typeface="宋体" panose="02010600030101010101" pitchFamily="2" charset="-122"/>
                      </a:endParaRPr>
                    </a:p>
                  </a:txBody>
                  <a:tcPr marL="68580" marR="68580" marT="0" marB="0" anchor="ctr" anchorCtr="0">
                    <a:lnL w="19050"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gridSpan="10">
                  <a:txBody>
                    <a:bodyPr/>
                    <a:p>
                      <a:pPr marL="88265" indent="127000" algn="l" defTabSz="914400" fontAlgn="base">
                        <a:lnSpc>
                          <a:spcPts val="1300"/>
                        </a:lnSpc>
                        <a:spcBef>
                          <a:spcPct val="0"/>
                        </a:spcBef>
                        <a:spcAft>
                          <a:spcPct val="0"/>
                        </a:spcAft>
                        <a:tabLst>
                          <a:tab pos="2970530" algn="l"/>
                        </a:tabLst>
                      </a:pPr>
                      <a:r>
                        <a:rPr lang="en-US" altLang="zh-CN" sz="1000">
                          <a:latin typeface="宋体" panose="02010600030101010101" pitchFamily="2" charset="-122"/>
                          <a:ea typeface="宋体" panose="02010600030101010101" pitchFamily="2" charset="-122"/>
                        </a:rPr>
                        <a:t>      </a:t>
                      </a:r>
                      <a:r>
                        <a:rPr lang="zh-CN" sz="1000">
                          <a:latin typeface="宋体" panose="02010600030101010101" pitchFamily="2" charset="-122"/>
                          <a:ea typeface="宋体" panose="02010600030101010101" pitchFamily="2" charset="-122"/>
                        </a:rPr>
                        <a:t>出口代理费收入</a:t>
                      </a:r>
                      <a:endParaRPr lang="zh-CN"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hMerge="1">
                  <a:tcPr>
                    <a:lnR w="9525"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tcPr>
                </a:tc>
                <a:tc>
                  <a:txBody>
                    <a:bodyPr/>
                    <a:p>
                      <a:pPr algn="ctr" fontAlgn="base">
                        <a:lnSpc>
                          <a:spcPts val="1300"/>
                        </a:lnSpc>
                        <a:spcBef>
                          <a:spcPct val="0"/>
                        </a:spcBef>
                        <a:spcAft>
                          <a:spcPct val="0"/>
                        </a:spcAft>
                      </a:pPr>
                      <a:endParaRPr sz="1000">
                        <a:latin typeface="宋体" panose="02010600030101010101" pitchFamily="2" charset="-122"/>
                        <a:ea typeface="宋体" panose="02010600030101010101" pitchFamily="2" charset="-122"/>
                      </a:endParaRPr>
                    </a:p>
                  </a:txBody>
                  <a:tcPr marL="68580" marR="68580" marT="0" marB="0" anchor="ctr" anchorCtr="0">
                    <a:lnL w="9525" cap="flat" cmpd="sng">
                      <a:solidFill>
                        <a:srgbClr val="000008"/>
                      </a:solidFill>
                      <a:prstDash val="solid"/>
                      <a:headEnd type="none" w="med" len="med"/>
                      <a:tailEnd type="none" w="med" len="med"/>
                    </a:lnL>
                    <a:lnR w="19050" cap="flat" cmpd="sng">
                      <a:solidFill>
                        <a:srgbClr val="000008"/>
                      </a:solidFill>
                      <a:prstDash val="solid"/>
                      <a:headEnd type="none" w="med" len="med"/>
                      <a:tailEnd type="none" w="med" len="med"/>
                    </a:lnR>
                    <a:lnT w="9525" cap="flat" cmpd="sng">
                      <a:solidFill>
                        <a:srgbClr val="000008"/>
                      </a:solidFill>
                      <a:prstDash val="solid"/>
                      <a:headEnd type="none" w="med" len="med"/>
                      <a:tailEnd type="none" w="med" len="med"/>
                    </a:lnT>
                    <a:lnB w="9525" cap="flat" cmpd="sng">
                      <a:solidFill>
                        <a:srgbClr val="000008"/>
                      </a:solidFill>
                      <a:prstDash val="solid"/>
                      <a:headEnd type="none" w="med" len="med"/>
                      <a:tailEnd type="none" w="med" len="med"/>
                    </a:lnB>
                    <a:noFill/>
                  </a:tcPr>
                </a:tc>
              </a:tr>
            </a:tbl>
          </a:graphicData>
        </a:graphic>
      </p:graphicFrame>
      <p:sp>
        <p:nvSpPr>
          <p:cNvPr id="6" name="文本框 5"/>
          <p:cNvSpPr txBox="1"/>
          <p:nvPr/>
        </p:nvSpPr>
        <p:spPr>
          <a:xfrm>
            <a:off x="7858760" y="1407795"/>
            <a:ext cx="4064000" cy="4993640"/>
          </a:xfrm>
          <a:prstGeom prst="rect">
            <a:avLst/>
          </a:prstGeom>
          <a:noFill/>
        </p:spPr>
        <p:txBody>
          <a:bodyPr wrap="square" rtlCol="0">
            <a:noAutofit/>
          </a:bodyPr>
          <a:p>
            <a:r>
              <a:rPr lang="en-US" altLang="zh-CN" sz="1400"/>
              <a:t>1.1</a:t>
            </a:r>
            <a:r>
              <a:rPr lang="zh-CN" altLang="en-US" sz="1400"/>
              <a:t>：通过自营方式出口的，应将其出口本企业生产或销售货物对应的收入纳入营业收入进行申报</a:t>
            </a:r>
            <a:endParaRPr lang="zh-CN" altLang="en-US" sz="1400"/>
          </a:p>
          <a:p>
            <a:r>
              <a:rPr lang="en-US" altLang="zh-CN" sz="1400"/>
              <a:t>1.2</a:t>
            </a:r>
            <a:r>
              <a:rPr lang="zh-CN" altLang="en-US" sz="1400"/>
              <a:t>通过委托方式出口的，应将其委托出口本企业货物对应的收入纳入营业收入进行申报。</a:t>
            </a:r>
            <a:endParaRPr lang="zh-CN" altLang="en-US" sz="1400"/>
          </a:p>
          <a:p>
            <a:endParaRPr lang="zh-CN" altLang="en-US" sz="1400"/>
          </a:p>
          <a:p>
            <a:r>
              <a:rPr lang="zh-CN" altLang="en-US" sz="1400"/>
              <a:t>注：除纳入营业收入申报外，出口企业还需进一步申报上述两类出口收入的具体情况。</a:t>
            </a:r>
            <a:endParaRPr lang="zh-CN" altLang="en-US" sz="1400"/>
          </a:p>
          <a:p>
            <a:endParaRPr lang="en-US" altLang="zh-CN" sz="1400"/>
          </a:p>
          <a:p>
            <a:r>
              <a:rPr lang="en-US" altLang="zh-CN" sz="1400"/>
              <a:t>1.3</a:t>
            </a:r>
            <a:r>
              <a:rPr lang="zh-CN" altLang="en-US" sz="1400"/>
              <a:t>从事代理出口业务的企业，应将其出口代理费收入纳入营业收入进行申报，并申报具体情况。同时，为规范代理出口业务企业所得税管理，以代理，包括通过市场采</a:t>
            </a:r>
            <a:r>
              <a:rPr lang="zh-CN" altLang="en-US" sz="1400">
                <a:solidFill>
                  <a:schemeClr val="tx1"/>
                </a:solidFill>
              </a:rPr>
              <a:t>购贸易、外贸综合服务等方式代理出口货物的企业，在预缴申报时需要附报《代理出口企业受托出口情况汇总表》，提供委托其出口货物的委托方基础信息和出口金额情况。</a:t>
            </a:r>
            <a:r>
              <a:rPr lang="zh-CN" altLang="en-US" sz="1400">
                <a:solidFill>
                  <a:srgbClr val="FF0000"/>
                </a:solidFill>
              </a:rPr>
              <a:t>出口货物涉及多个环节的，应填报实际委托出口方基础信息和出口金额等情况。实际委托出口方是指出口货物的实际生产销售单位，原则上应为境内主体。若上述企业填报的是报关行、货代公司等非实际委托出口方或非境内主体，应作为自营方式，由该企业承担相应出口金额应申报缴纳的企业所得税。</a:t>
            </a:r>
            <a:r>
              <a:rPr lang="zh-CN" altLang="en-US" sz="1400"/>
              <a:t>举例说明如下</a:t>
            </a:r>
            <a:endParaRPr lang="zh-CN" altLang="en-US" sz="1400"/>
          </a:p>
        </p:txBody>
      </p:sp>
    </p:spTree>
    <p:custDataLst>
      <p:tags r:id="rId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图片3"/>
          <p:cNvPicPr>
            <a:picLocks noChangeAspect="1"/>
          </p:cNvPicPr>
          <p:nvPr/>
        </p:nvPicPr>
        <p:blipFill>
          <a:blip r:embed="rId1"/>
          <a:stretch>
            <a:fillRect/>
          </a:stretch>
        </p:blipFill>
        <p:spPr>
          <a:xfrm>
            <a:off x="709295" y="104775"/>
            <a:ext cx="9096375" cy="5314950"/>
          </a:xfrm>
          <a:prstGeom prst="rect">
            <a:avLst/>
          </a:prstGeom>
        </p:spPr>
      </p:pic>
      <p:sp>
        <p:nvSpPr>
          <p:cNvPr id="5" name="文本框 4"/>
          <p:cNvSpPr txBox="1"/>
          <p:nvPr/>
        </p:nvSpPr>
        <p:spPr>
          <a:xfrm>
            <a:off x="1791970" y="5668010"/>
            <a:ext cx="6397625" cy="368300"/>
          </a:xfrm>
          <a:prstGeom prst="rect">
            <a:avLst/>
          </a:prstGeom>
          <a:noFill/>
        </p:spPr>
        <p:txBody>
          <a:bodyPr wrap="square" rtlCol="0">
            <a:spAutoFit/>
          </a:bodyPr>
          <a:p>
            <a:r>
              <a:rPr lang="zh-CN" altLang="en-US">
                <a:solidFill>
                  <a:srgbClr val="FF0000"/>
                </a:solidFill>
              </a:rPr>
              <a:t>对于代理出口需要明确实际货权，填写委托出口方名称</a:t>
            </a:r>
            <a:endParaRPr lang="zh-CN" altLang="en-US">
              <a:solidFill>
                <a:srgbClr val="FF0000"/>
              </a:solidFill>
            </a:endParaRPr>
          </a:p>
        </p:txBody>
      </p:sp>
    </p:spTree>
    <p:custDataLst>
      <p:tags r:id="rId2"/>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19125" y="186055"/>
            <a:ext cx="10935335" cy="2990850"/>
          </a:xfrm>
          <a:prstGeom prst="rect">
            <a:avLst/>
          </a:prstGeom>
          <a:noFill/>
        </p:spPr>
        <p:txBody>
          <a:bodyPr wrap="square" rtlCol="0">
            <a:noAutofit/>
          </a:bodyPr>
          <a:p>
            <a:r>
              <a:rPr lang="zh-CN" altLang="en-US"/>
              <a:t>【案例</a:t>
            </a:r>
            <a:r>
              <a:rPr lang="en-US" altLang="zh-CN"/>
              <a:t>1</a:t>
            </a:r>
            <a:r>
              <a:rPr lang="zh-CN" altLang="en-US"/>
              <a:t>】</a:t>
            </a:r>
            <a:r>
              <a:rPr lang="en-US" altLang="zh-CN"/>
              <a:t>A</a:t>
            </a:r>
            <a:r>
              <a:rPr lang="zh-CN" altLang="en-US"/>
              <a:t>公司从事代理出口业务，接受</a:t>
            </a:r>
            <a:r>
              <a:rPr lang="en-US" altLang="zh-CN"/>
              <a:t>B</a:t>
            </a:r>
            <a:r>
              <a:rPr lang="zh-CN" altLang="en-US"/>
              <a:t>公司委托出口其生产的货物，涉及多张海关出口报关单，共计</a:t>
            </a:r>
            <a:r>
              <a:rPr lang="en-US" altLang="zh-CN"/>
              <a:t>1000</a:t>
            </a:r>
            <a:r>
              <a:rPr lang="zh-CN" altLang="en-US"/>
              <a:t>万元人民币，收取代理费</a:t>
            </a:r>
            <a:r>
              <a:rPr lang="en-US" altLang="zh-CN"/>
              <a:t>10</a:t>
            </a:r>
            <a:r>
              <a:rPr lang="zh-CN" altLang="en-US"/>
              <a:t>万元。预缴申报情况如下：</a:t>
            </a:r>
            <a:endParaRPr lang="zh-CN" altLang="en-US"/>
          </a:p>
          <a:p>
            <a:endParaRPr lang="en-US" altLang="zh-CN"/>
          </a:p>
          <a:p>
            <a:r>
              <a:rPr lang="zh-CN" altLang="en-US"/>
              <a:t>　　</a:t>
            </a:r>
            <a:r>
              <a:rPr lang="en-US" altLang="zh-CN"/>
              <a:t>A</a:t>
            </a:r>
            <a:r>
              <a:rPr lang="zh-CN" altLang="en-US"/>
              <a:t>公司应申报营业收入</a:t>
            </a:r>
            <a:r>
              <a:rPr lang="en-US" altLang="zh-CN"/>
              <a:t>10</a:t>
            </a:r>
            <a:r>
              <a:rPr lang="zh-CN" altLang="en-US"/>
              <a:t>万元，其中出口代理费收入</a:t>
            </a:r>
            <a:r>
              <a:rPr lang="en-US" altLang="zh-CN"/>
              <a:t>10</a:t>
            </a:r>
            <a:r>
              <a:rPr lang="zh-CN" altLang="en-US"/>
              <a:t>万元，同时应在《代理出口企业受托出口情况汇总表》中逐笔填报</a:t>
            </a:r>
            <a:r>
              <a:rPr lang="en-US" altLang="zh-CN"/>
              <a:t>B</a:t>
            </a:r>
            <a:r>
              <a:rPr lang="zh-CN" altLang="en-US"/>
              <a:t>公司委托</a:t>
            </a:r>
            <a:r>
              <a:rPr lang="en-US" altLang="zh-CN"/>
              <a:t>A</a:t>
            </a:r>
            <a:r>
              <a:rPr lang="zh-CN" altLang="en-US"/>
              <a:t>公司出口的海关出口报关单号，并将</a:t>
            </a:r>
            <a:r>
              <a:rPr lang="en-US" altLang="zh-CN"/>
              <a:t>B</a:t>
            </a:r>
            <a:r>
              <a:rPr lang="zh-CN" altLang="en-US"/>
              <a:t>公司的名称、纳税人识别号及对应的出口金额分别填入实际委托出口方名称、实际委托出口方纳税人识别号（统一社会信用代码）、出口金额栏次，最终</a:t>
            </a:r>
            <a:r>
              <a:rPr lang="en-US" altLang="zh-CN"/>
              <a:t>B</a:t>
            </a:r>
            <a:r>
              <a:rPr lang="zh-CN" altLang="en-US"/>
              <a:t>公司对应的出口金额合计应为</a:t>
            </a:r>
            <a:r>
              <a:rPr lang="en-US" altLang="zh-CN"/>
              <a:t>1000</a:t>
            </a:r>
            <a:r>
              <a:rPr lang="zh-CN" altLang="en-US"/>
              <a:t>万元。</a:t>
            </a:r>
            <a:endParaRPr lang="zh-CN" altLang="en-US"/>
          </a:p>
          <a:p>
            <a:endParaRPr lang="en-US" altLang="zh-CN"/>
          </a:p>
          <a:p>
            <a:r>
              <a:rPr lang="zh-CN" altLang="en-US"/>
              <a:t>　　</a:t>
            </a:r>
            <a:r>
              <a:rPr lang="en-US" altLang="zh-CN"/>
              <a:t>B</a:t>
            </a:r>
            <a:r>
              <a:rPr lang="zh-CN" altLang="en-US"/>
              <a:t>公司应申报营业收入</a:t>
            </a:r>
            <a:r>
              <a:rPr lang="en-US" altLang="zh-CN"/>
              <a:t>1000</a:t>
            </a:r>
            <a:r>
              <a:rPr lang="zh-CN" altLang="en-US"/>
              <a:t>万元，其中委托出口收入</a:t>
            </a:r>
            <a:r>
              <a:rPr lang="en-US" altLang="zh-CN"/>
              <a:t>1000</a:t>
            </a:r>
            <a:r>
              <a:rPr lang="zh-CN" altLang="en-US"/>
              <a:t>万元。</a:t>
            </a:r>
            <a:endParaRPr lang="zh-CN" altLang="en-US"/>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610235" y="264160"/>
            <a:ext cx="10760075" cy="12117070"/>
          </a:xfrm>
          <a:prstGeom prst="rect">
            <a:avLst/>
          </a:prstGeom>
          <a:noFill/>
        </p:spPr>
        <p:txBody>
          <a:bodyPr wrap="square" rtlCol="0">
            <a:noAutofit/>
          </a:bodyPr>
          <a:p>
            <a:r>
              <a:rPr lang="zh-CN" altLang="en-US"/>
              <a:t>【案例</a:t>
            </a:r>
            <a:r>
              <a:rPr lang="en-US" altLang="zh-CN"/>
              <a:t>2</a:t>
            </a:r>
            <a:r>
              <a:rPr lang="zh-CN" altLang="en-US"/>
              <a:t>】</a:t>
            </a:r>
            <a:r>
              <a:rPr lang="en-US" altLang="zh-CN"/>
              <a:t>C</a:t>
            </a:r>
            <a:r>
              <a:rPr lang="zh-CN" altLang="en-US"/>
              <a:t>公司从事代理出口业务，接受</a:t>
            </a:r>
            <a:r>
              <a:rPr lang="en-US" altLang="zh-CN"/>
              <a:t>D</a:t>
            </a:r>
            <a:r>
              <a:rPr lang="zh-CN" altLang="en-US"/>
              <a:t>公司委托出口其代理出口的货物，涉及一张海关出口报关单，共计</a:t>
            </a:r>
            <a:r>
              <a:rPr lang="en-US" altLang="zh-CN"/>
              <a:t>1000</a:t>
            </a:r>
            <a:r>
              <a:rPr lang="zh-CN" altLang="en-US"/>
              <a:t>万元人民币，收取代理费</a:t>
            </a:r>
            <a:r>
              <a:rPr lang="en-US" altLang="zh-CN"/>
              <a:t>10</a:t>
            </a:r>
            <a:r>
              <a:rPr lang="zh-CN" altLang="en-US"/>
              <a:t>万元。</a:t>
            </a:r>
            <a:r>
              <a:rPr lang="en-US" altLang="zh-CN"/>
              <a:t>C</a:t>
            </a:r>
            <a:r>
              <a:rPr lang="zh-CN" altLang="en-US"/>
              <a:t>公司与</a:t>
            </a:r>
            <a:r>
              <a:rPr lang="en-US" altLang="zh-CN"/>
              <a:t>D</a:t>
            </a:r>
            <a:r>
              <a:rPr lang="zh-CN" altLang="en-US"/>
              <a:t>公司确认，该批货物实际为</a:t>
            </a:r>
            <a:r>
              <a:rPr lang="en-US" altLang="zh-CN"/>
              <a:t>D</a:t>
            </a:r>
            <a:r>
              <a:rPr lang="zh-CN" altLang="en-US"/>
              <a:t>公司接受</a:t>
            </a:r>
            <a:r>
              <a:rPr lang="en-US" altLang="zh-CN"/>
              <a:t>E</a:t>
            </a:r>
            <a:r>
              <a:rPr lang="zh-CN" altLang="en-US"/>
              <a:t>公司委托办理出口。</a:t>
            </a:r>
            <a:r>
              <a:rPr lang="en-US" altLang="zh-CN"/>
              <a:t>D</a:t>
            </a:r>
            <a:r>
              <a:rPr lang="zh-CN" altLang="en-US"/>
              <a:t>公司向</a:t>
            </a:r>
            <a:r>
              <a:rPr lang="en-US" altLang="zh-CN"/>
              <a:t>E</a:t>
            </a:r>
            <a:r>
              <a:rPr lang="zh-CN" altLang="en-US"/>
              <a:t>公司收取代理费</a:t>
            </a:r>
            <a:r>
              <a:rPr lang="en-US" altLang="zh-CN"/>
              <a:t>12</a:t>
            </a:r>
            <a:r>
              <a:rPr lang="zh-CN" altLang="en-US"/>
              <a:t>万元。</a:t>
            </a:r>
            <a:r>
              <a:rPr lang="en-US" altLang="zh-CN"/>
              <a:t>E</a:t>
            </a:r>
            <a:r>
              <a:rPr lang="zh-CN" altLang="en-US"/>
              <a:t>公司是境内实际生产销售单位（境内真实货主）。预缴申报情况如下：</a:t>
            </a:r>
            <a:endParaRPr lang="zh-CN" altLang="en-US"/>
          </a:p>
          <a:p>
            <a:endParaRPr lang="en-US" altLang="zh-CN"/>
          </a:p>
          <a:p>
            <a:r>
              <a:rPr lang="zh-CN" altLang="en-US"/>
              <a:t>　　</a:t>
            </a:r>
            <a:r>
              <a:rPr lang="en-US" altLang="zh-CN"/>
              <a:t>C</a:t>
            </a:r>
            <a:r>
              <a:rPr lang="zh-CN" altLang="en-US"/>
              <a:t>公司与</a:t>
            </a:r>
            <a:r>
              <a:rPr lang="en-US" altLang="zh-CN"/>
              <a:t>D</a:t>
            </a:r>
            <a:r>
              <a:rPr lang="zh-CN" altLang="en-US"/>
              <a:t>公司、</a:t>
            </a:r>
            <a:r>
              <a:rPr lang="en-US" altLang="zh-CN"/>
              <a:t>D</a:t>
            </a:r>
            <a:r>
              <a:rPr lang="zh-CN" altLang="en-US"/>
              <a:t>公司与</a:t>
            </a:r>
            <a:r>
              <a:rPr lang="en-US" altLang="zh-CN"/>
              <a:t>E</a:t>
            </a:r>
            <a:r>
              <a:rPr lang="zh-CN" altLang="en-US"/>
              <a:t>公司均是委托代理关系，但只有</a:t>
            </a:r>
            <a:r>
              <a:rPr lang="en-US" altLang="zh-CN"/>
              <a:t>C</a:t>
            </a:r>
            <a:r>
              <a:rPr lang="zh-CN" altLang="en-US"/>
              <a:t>公司是实际报关出口的代理公司，</a:t>
            </a:r>
            <a:r>
              <a:rPr lang="en-US" altLang="zh-CN"/>
              <a:t>E</a:t>
            </a:r>
            <a:r>
              <a:rPr lang="zh-CN" altLang="en-US"/>
              <a:t>公司是该批出口货物的实际委托出口方。因此，</a:t>
            </a:r>
            <a:r>
              <a:rPr lang="en-US" altLang="zh-CN"/>
              <a:t>C</a:t>
            </a:r>
            <a:r>
              <a:rPr lang="zh-CN" altLang="en-US"/>
              <a:t>公司有义务填报实际委托出口方</a:t>
            </a:r>
            <a:r>
              <a:rPr lang="en-US" altLang="zh-CN"/>
              <a:t>E</a:t>
            </a:r>
            <a:r>
              <a:rPr lang="zh-CN" altLang="en-US"/>
              <a:t>公司的相关信息。</a:t>
            </a:r>
            <a:r>
              <a:rPr lang="en-US" altLang="zh-CN"/>
              <a:t>C</a:t>
            </a:r>
            <a:r>
              <a:rPr lang="zh-CN" altLang="en-US"/>
              <a:t>公司应申报营业收入</a:t>
            </a:r>
            <a:r>
              <a:rPr lang="en-US" altLang="zh-CN"/>
              <a:t>10</a:t>
            </a:r>
            <a:r>
              <a:rPr lang="zh-CN" altLang="en-US"/>
              <a:t>万元，其中出口代理费收入</a:t>
            </a:r>
            <a:r>
              <a:rPr lang="en-US" altLang="zh-CN"/>
              <a:t>10</a:t>
            </a:r>
            <a:r>
              <a:rPr lang="zh-CN" altLang="en-US"/>
              <a:t>万元，同时在《代理出口企业受托出口情况汇总表》中填报对应海关出口报关单号，并将</a:t>
            </a:r>
            <a:r>
              <a:rPr lang="en-US" altLang="zh-CN"/>
              <a:t>E</a:t>
            </a:r>
            <a:r>
              <a:rPr lang="zh-CN" altLang="en-US"/>
              <a:t>公司的名称、纳税人识别号及对应的出口金额</a:t>
            </a:r>
            <a:r>
              <a:rPr lang="en-US" altLang="zh-CN"/>
              <a:t>1000</a:t>
            </a:r>
            <a:r>
              <a:rPr lang="zh-CN" altLang="en-US"/>
              <a:t>万元分别填入实际委托出口方名称、实际委托出口方纳税人识别号（统一社会信用代码）、出口金额栏次。</a:t>
            </a:r>
            <a:endParaRPr lang="zh-CN" altLang="en-US"/>
          </a:p>
          <a:p>
            <a:endParaRPr lang="en-US" altLang="zh-CN"/>
          </a:p>
          <a:p>
            <a:r>
              <a:rPr lang="zh-CN" altLang="en-US"/>
              <a:t>　　</a:t>
            </a:r>
            <a:r>
              <a:rPr lang="en-US" altLang="zh-CN"/>
              <a:t>D</a:t>
            </a:r>
            <a:r>
              <a:rPr lang="zh-CN" altLang="en-US"/>
              <a:t>公司与</a:t>
            </a:r>
            <a:r>
              <a:rPr lang="en-US" altLang="zh-CN"/>
              <a:t>E</a:t>
            </a:r>
            <a:r>
              <a:rPr lang="zh-CN" altLang="en-US"/>
              <a:t>公司是委托代理关系，但</a:t>
            </a:r>
            <a:r>
              <a:rPr lang="en-US" altLang="zh-CN"/>
              <a:t>D</a:t>
            </a:r>
            <a:r>
              <a:rPr lang="zh-CN" altLang="en-US"/>
              <a:t>公司不是实际报关出口代理公司，应申报营业收入</a:t>
            </a:r>
            <a:r>
              <a:rPr lang="en-US" altLang="zh-CN"/>
              <a:t>12</a:t>
            </a:r>
            <a:r>
              <a:rPr lang="zh-CN" altLang="en-US"/>
              <a:t>万元，但无需填报</a:t>
            </a:r>
            <a:r>
              <a:rPr lang="en-US" altLang="zh-CN"/>
              <a:t>“</a:t>
            </a:r>
            <a:r>
              <a:rPr lang="zh-CN" altLang="en-US"/>
              <a:t>出口代理费收入</a:t>
            </a:r>
            <a:r>
              <a:rPr lang="en-US" altLang="zh-CN"/>
              <a:t>”</a:t>
            </a:r>
            <a:r>
              <a:rPr lang="zh-CN" altLang="en-US"/>
              <a:t>栏次，无需报送《代理出口企业受托出口情况汇总表》。</a:t>
            </a:r>
            <a:endParaRPr lang="zh-CN" altLang="en-US"/>
          </a:p>
          <a:p>
            <a:endParaRPr lang="en-US" altLang="zh-CN"/>
          </a:p>
          <a:p>
            <a:r>
              <a:rPr lang="zh-CN" altLang="en-US"/>
              <a:t>　　</a:t>
            </a:r>
            <a:r>
              <a:rPr lang="en-US" altLang="zh-CN"/>
              <a:t>E</a:t>
            </a:r>
            <a:r>
              <a:rPr lang="zh-CN" altLang="en-US"/>
              <a:t>公司是出口货物的实际销售方，也是实际委托出口方，在预缴时应申报营业收入</a:t>
            </a:r>
            <a:r>
              <a:rPr lang="en-US" altLang="zh-CN"/>
              <a:t>1000</a:t>
            </a:r>
            <a:r>
              <a:rPr lang="zh-CN" altLang="en-US"/>
              <a:t>万元，其中委托出口收入</a:t>
            </a:r>
            <a:r>
              <a:rPr lang="en-US" altLang="zh-CN"/>
              <a:t>1000</a:t>
            </a:r>
            <a:r>
              <a:rPr lang="zh-CN" altLang="en-US"/>
              <a:t>万元。</a:t>
            </a:r>
            <a:endParaRPr lang="zh-CN" altLang="en-US"/>
          </a:p>
          <a:p>
            <a:endParaRPr lang="en-US" altLang="zh-CN"/>
          </a:p>
          <a:p>
            <a:r>
              <a:rPr lang="zh-CN" altLang="en-US"/>
              <a:t>　　在本案例中，如果</a:t>
            </a:r>
            <a:r>
              <a:rPr lang="en-US" altLang="zh-CN"/>
              <a:t>C</a:t>
            </a:r>
            <a:r>
              <a:rPr lang="zh-CN" altLang="en-US"/>
              <a:t>公司没有在《代理出口企业受托出口情况汇总表》填报</a:t>
            </a:r>
            <a:r>
              <a:rPr lang="en-US" altLang="zh-CN"/>
              <a:t>E</a:t>
            </a:r>
            <a:r>
              <a:rPr lang="zh-CN" altLang="en-US"/>
              <a:t>公司相关出口情况，应作为自营方式，由</a:t>
            </a:r>
            <a:r>
              <a:rPr lang="en-US" altLang="zh-CN"/>
              <a:t>C</a:t>
            </a:r>
            <a:r>
              <a:rPr lang="zh-CN" altLang="en-US"/>
              <a:t>公司承担相应出口金额应申报缴纳的企业所得税。</a:t>
            </a:r>
            <a:endParaRPr lang="zh-CN" altLang="en-US"/>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773430" y="360045"/>
            <a:ext cx="10408285" cy="4246245"/>
          </a:xfrm>
          <a:prstGeom prst="rect">
            <a:avLst/>
          </a:prstGeom>
          <a:noFill/>
        </p:spPr>
        <p:txBody>
          <a:bodyPr wrap="square" rtlCol="0">
            <a:spAutoFit/>
          </a:bodyPr>
          <a:p>
            <a:r>
              <a:rPr lang="zh-CN" altLang="en-US"/>
              <a:t>《企业所得税汇总纳税总分支机构所得税分配表》（</a:t>
            </a:r>
            <a:r>
              <a:rPr lang="en-US" altLang="zh-CN"/>
              <a:t>A202000</a:t>
            </a:r>
            <a:r>
              <a:rPr lang="zh-CN" altLang="en-US"/>
              <a:t>）</a:t>
            </a:r>
            <a:endParaRPr lang="zh-CN" altLang="en-US"/>
          </a:p>
          <a:p>
            <a:endParaRPr lang="en-US" altLang="zh-CN"/>
          </a:p>
          <a:p>
            <a:r>
              <a:rPr lang="zh-CN" altLang="en-US"/>
              <a:t>　　一是调整总分机构税款分摊计算方法。</a:t>
            </a:r>
            <a:r>
              <a:rPr lang="zh-CN" altLang="en-US">
                <a:highlight>
                  <a:srgbClr val="FFFF00"/>
                </a:highlight>
              </a:rPr>
              <a:t>将汇缴环节总分机构分摊税款计算方法推广至预缴环节，即企业先对截止到本月（季）度应纳所得税额进行分摊，再由总、分机构分别抵减其已分摊预缴税款，并计算本月（季）度应补（退）所得税</a:t>
            </a:r>
            <a:r>
              <a:rPr lang="zh-CN" altLang="en-US"/>
              <a:t>。举例说明如下：</a:t>
            </a:r>
            <a:endParaRPr lang="zh-CN" altLang="en-US"/>
          </a:p>
          <a:p>
            <a:endParaRPr lang="en-US" altLang="zh-CN"/>
          </a:p>
          <a:p>
            <a:r>
              <a:rPr lang="zh-CN" altLang="en-US"/>
              <a:t>　　【案例】</a:t>
            </a:r>
            <a:r>
              <a:rPr lang="en-US" altLang="zh-CN"/>
              <a:t>A</a:t>
            </a:r>
            <a:r>
              <a:rPr lang="zh-CN" altLang="en-US"/>
              <a:t>公司是</a:t>
            </a:r>
            <a:r>
              <a:rPr lang="en-US" altLang="zh-CN"/>
              <a:t>2024</a:t>
            </a:r>
            <a:r>
              <a:rPr lang="zh-CN" altLang="en-US"/>
              <a:t>年在北京市注册成立的企业，不属于小型微利企业。</a:t>
            </a:r>
            <a:r>
              <a:rPr lang="en-US" altLang="zh-CN"/>
              <a:t>A</a:t>
            </a:r>
            <a:r>
              <a:rPr lang="zh-CN" altLang="en-US"/>
              <a:t>公司分别在山东省、陕西省、天津市设立了</a:t>
            </a:r>
            <a:r>
              <a:rPr lang="en-US" altLang="zh-CN"/>
              <a:t>B</a:t>
            </a:r>
            <a:r>
              <a:rPr lang="zh-CN" altLang="en-US"/>
              <a:t>、</a:t>
            </a:r>
            <a:r>
              <a:rPr lang="en-US" altLang="zh-CN"/>
              <a:t>C</a:t>
            </a:r>
            <a:r>
              <a:rPr lang="zh-CN" altLang="en-US"/>
              <a:t>、</a:t>
            </a:r>
            <a:r>
              <a:rPr lang="en-US" altLang="zh-CN"/>
              <a:t>D</a:t>
            </a:r>
            <a:r>
              <a:rPr lang="zh-CN" altLang="en-US"/>
              <a:t>分支机构。</a:t>
            </a:r>
            <a:r>
              <a:rPr lang="en-US" altLang="zh-CN"/>
              <a:t>2025</a:t>
            </a:r>
            <a:r>
              <a:rPr lang="zh-CN" altLang="en-US"/>
              <a:t>年</a:t>
            </a:r>
            <a:r>
              <a:rPr lang="en-US" altLang="zh-CN"/>
              <a:t>9</a:t>
            </a:r>
            <a:r>
              <a:rPr lang="zh-CN" altLang="en-US"/>
              <a:t>月，天津市</a:t>
            </a:r>
            <a:r>
              <a:rPr lang="en-US" altLang="zh-CN"/>
              <a:t>D</a:t>
            </a:r>
            <a:r>
              <a:rPr lang="zh-CN" altLang="en-US"/>
              <a:t>分支机构注销。</a:t>
            </a:r>
            <a:r>
              <a:rPr lang="en-US" altLang="zh-CN"/>
              <a:t>A</a:t>
            </a:r>
            <a:r>
              <a:rPr lang="zh-CN" altLang="en-US"/>
              <a:t>公司与各分支机构均按规定及时并准确完成汇总纳税信息备案。</a:t>
            </a:r>
            <a:r>
              <a:rPr lang="en-US" altLang="zh-CN"/>
              <a:t>2025</a:t>
            </a:r>
            <a:r>
              <a:rPr lang="zh-CN" altLang="en-US"/>
              <a:t>年第</a:t>
            </a:r>
            <a:r>
              <a:rPr lang="en-US" altLang="zh-CN"/>
              <a:t>1</a:t>
            </a:r>
            <a:r>
              <a:rPr lang="zh-CN" altLang="en-US"/>
              <a:t>季度预缴时，</a:t>
            </a:r>
            <a:r>
              <a:rPr lang="en-US" altLang="zh-CN"/>
              <a:t>B</a:t>
            </a:r>
            <a:r>
              <a:rPr lang="zh-CN" altLang="en-US"/>
              <a:t>、</a:t>
            </a:r>
            <a:r>
              <a:rPr lang="en-US" altLang="zh-CN"/>
              <a:t>C</a:t>
            </a:r>
            <a:r>
              <a:rPr lang="zh-CN" altLang="en-US"/>
              <a:t>、</a:t>
            </a:r>
            <a:r>
              <a:rPr lang="en-US" altLang="zh-CN"/>
              <a:t>D</a:t>
            </a:r>
            <a:r>
              <a:rPr lang="zh-CN" altLang="en-US"/>
              <a:t>分支机构的分配比例分别为</a:t>
            </a:r>
            <a:r>
              <a:rPr lang="en-US" altLang="zh-CN"/>
              <a:t>10%</a:t>
            </a:r>
            <a:r>
              <a:rPr lang="zh-CN" altLang="en-US"/>
              <a:t>、</a:t>
            </a:r>
            <a:r>
              <a:rPr lang="en-US" altLang="zh-CN"/>
              <a:t>40%</a:t>
            </a:r>
            <a:r>
              <a:rPr lang="zh-CN" altLang="en-US"/>
              <a:t>、</a:t>
            </a:r>
            <a:r>
              <a:rPr lang="en-US" altLang="zh-CN"/>
              <a:t>50%</a:t>
            </a:r>
            <a:r>
              <a:rPr lang="zh-CN" altLang="en-US"/>
              <a:t>。第</a:t>
            </a:r>
            <a:r>
              <a:rPr lang="en-US" altLang="zh-CN"/>
              <a:t>2</a:t>
            </a:r>
            <a:r>
              <a:rPr lang="zh-CN" altLang="en-US"/>
              <a:t>季度预缴申报时，</a:t>
            </a:r>
            <a:r>
              <a:rPr lang="en-US" altLang="zh-CN"/>
              <a:t>A</a:t>
            </a:r>
            <a:r>
              <a:rPr lang="zh-CN" altLang="en-US"/>
              <a:t>公司发现第</a:t>
            </a:r>
            <a:r>
              <a:rPr lang="en-US" altLang="zh-CN"/>
              <a:t>1</a:t>
            </a:r>
            <a:r>
              <a:rPr lang="zh-CN" altLang="en-US"/>
              <a:t>季度分配比例计算有误，</a:t>
            </a:r>
            <a:r>
              <a:rPr lang="en-US" altLang="zh-CN"/>
              <a:t>C</a:t>
            </a:r>
            <a:r>
              <a:rPr lang="zh-CN" altLang="en-US"/>
              <a:t>、</a:t>
            </a:r>
            <a:r>
              <a:rPr lang="en-US" altLang="zh-CN"/>
              <a:t>D</a:t>
            </a:r>
            <a:r>
              <a:rPr lang="zh-CN" altLang="en-US"/>
              <a:t>分支机构的分配比例应为</a:t>
            </a:r>
            <a:r>
              <a:rPr lang="en-US" altLang="zh-CN"/>
              <a:t>30%</a:t>
            </a:r>
            <a:r>
              <a:rPr lang="zh-CN" altLang="en-US"/>
              <a:t>、</a:t>
            </a:r>
            <a:r>
              <a:rPr lang="en-US" altLang="zh-CN"/>
              <a:t>60%</a:t>
            </a:r>
            <a:r>
              <a:rPr lang="zh-CN" altLang="en-US"/>
              <a:t>。</a:t>
            </a:r>
            <a:endParaRPr lang="zh-CN" altLang="en-US"/>
          </a:p>
          <a:p>
            <a:endParaRPr lang="en-US" altLang="zh-CN"/>
          </a:p>
          <a:p>
            <a:r>
              <a:rPr lang="zh-CN" altLang="en-US"/>
              <a:t>　　</a:t>
            </a:r>
            <a:r>
              <a:rPr lang="en-US" altLang="zh-CN"/>
              <a:t>A</a:t>
            </a:r>
            <a:r>
              <a:rPr lang="zh-CN" altLang="en-US"/>
              <a:t>公司</a:t>
            </a:r>
            <a:r>
              <a:rPr lang="en-US" altLang="zh-CN"/>
              <a:t>2025</a:t>
            </a:r>
            <a:r>
              <a:rPr lang="zh-CN" altLang="en-US"/>
              <a:t>年第一季度实际利润额</a:t>
            </a:r>
            <a:r>
              <a:rPr lang="en-US" altLang="zh-CN"/>
              <a:t>400</a:t>
            </a:r>
            <a:r>
              <a:rPr lang="zh-CN" altLang="en-US"/>
              <a:t>万元，第二季度累计实际利润额</a:t>
            </a:r>
            <a:r>
              <a:rPr lang="en-US" altLang="zh-CN"/>
              <a:t>700</a:t>
            </a:r>
            <a:r>
              <a:rPr lang="zh-CN" altLang="en-US"/>
              <a:t>万元，第三季度累计实际利润额</a:t>
            </a:r>
            <a:r>
              <a:rPr lang="en-US" altLang="zh-CN"/>
              <a:t>1300</a:t>
            </a:r>
            <a:r>
              <a:rPr lang="zh-CN" altLang="en-US"/>
              <a:t>万元，第四季度累计实际利润额</a:t>
            </a:r>
            <a:r>
              <a:rPr lang="en-US" altLang="zh-CN"/>
              <a:t>1200</a:t>
            </a:r>
            <a:r>
              <a:rPr lang="zh-CN" altLang="en-US"/>
              <a:t>万元，不享受企业所得税相关优惠政策。</a:t>
            </a:r>
            <a:r>
              <a:rPr lang="en-US" altLang="zh-CN"/>
              <a:t>A</a:t>
            </a:r>
            <a:r>
              <a:rPr lang="zh-CN" altLang="en-US"/>
              <a:t>公司各季度税款和分摊情况如下：</a:t>
            </a:r>
            <a:endParaRPr lang="zh-CN" altLang="en-US"/>
          </a:p>
        </p:txBody>
      </p:sp>
    </p:spTree>
    <p:custDataLst>
      <p:tags r:id="rId1"/>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4.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6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TABLE_ENDDRAG_ORIGIN_RECT" val="563*261"/>
  <p:tag name="TABLE_ENDDRAG_RECT" val="27*70*563*261"/>
</p:tagLst>
</file>

<file path=ppt/tags/tag68.xml><?xml version="1.0" encoding="utf-8"?>
<p:tagLst xmlns:p="http://schemas.openxmlformats.org/presentationml/2006/main">
  <p:tag name="KSO_WM_BEAUTIFY_FLAG" val="#wm#"/>
  <p:tag name="KSO_WM_TEMPLATE_CATEGORY" val="custom"/>
  <p:tag name="KSO_WM_TEMPLATE_INDEX" val="20205081"/>
</p:tagLst>
</file>

<file path=ppt/tags/tag69.xml><?xml version="1.0" encoding="utf-8"?>
<p:tagLst xmlns:p="http://schemas.openxmlformats.org/presentationml/2006/main">
  <p:tag name="KSO_WM_BEAUTIFY_FLAG" val="#wm#"/>
  <p:tag name="KSO_WM_TEMPLATE_CATEGORY" val="custom"/>
  <p:tag name="KSO_WM_TEMPLATE_INDEX" val="2020508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TABLE_ENDDRAG_ORIGIN_RECT" val="546*223"/>
  <p:tag name="TABLE_ENDDRAG_RECT" val="39*71*546*223"/>
</p:tagLst>
</file>

<file path=ppt/tags/tag71.xml><?xml version="1.0" encoding="utf-8"?>
<p:tagLst xmlns:p="http://schemas.openxmlformats.org/presentationml/2006/main">
  <p:tag name="KSO_WM_BEAUTIFY_FLAG" val="#wm#"/>
  <p:tag name="KSO_WM_TEMPLATE_CATEGORY" val="custom"/>
  <p:tag name="KSO_WM_TEMPLATE_INDEX" val="20205081"/>
</p:tagLst>
</file>

<file path=ppt/tags/tag72.xml><?xml version="1.0" encoding="utf-8"?>
<p:tagLst xmlns:p="http://schemas.openxmlformats.org/presentationml/2006/main">
  <p:tag name="KSO_WM_BEAUTIFY_FLAG" val="#wm#"/>
  <p:tag name="KSO_WM_TEMPLATE_CATEGORY" val="custom"/>
  <p:tag name="KSO_WM_TEMPLATE_INDEX" val="20205081"/>
</p:tagLst>
</file>

<file path=ppt/tags/tag73.xml><?xml version="1.0" encoding="utf-8"?>
<p:tagLst xmlns:p="http://schemas.openxmlformats.org/presentationml/2006/main">
  <p:tag name="KSO_WM_BEAUTIFY_FLAG" val="#wm#"/>
  <p:tag name="KSO_WM_TEMPLATE_CATEGORY" val="custom"/>
  <p:tag name="KSO_WM_TEMPLATE_INDEX" val="20205081"/>
</p:tagLst>
</file>

<file path=ppt/tags/tag74.xml><?xml version="1.0" encoding="utf-8"?>
<p:tagLst xmlns:p="http://schemas.openxmlformats.org/presentationml/2006/main">
  <p:tag name="KSO_WM_BEAUTIFY_FLAG" val="#wm#"/>
  <p:tag name="KSO_WM_TEMPLATE_CATEGORY" val="custom"/>
  <p:tag name="KSO_WM_TEMPLATE_INDEX" val="20205081"/>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76.xml><?xml version="1.0" encoding="utf-8"?>
<p:tagLst xmlns:p="http://schemas.openxmlformats.org/presentationml/2006/main">
  <p:tag name="TABLE_ENDDRAG_ORIGIN_RECT" val="828*221"/>
  <p:tag name="TABLE_ENDDRAG_RECT" val="52*128*828*221"/>
</p:tagLst>
</file>

<file path=ppt/tags/tag77.xml><?xml version="1.0" encoding="utf-8"?>
<p:tagLst xmlns:p="http://schemas.openxmlformats.org/presentationml/2006/main">
  <p:tag name="KSO_WM_BEAUTIFY_FLAG" val="#wm#"/>
  <p:tag name="KSO_WM_TEMPLATE_CATEGORY" val="custom"/>
  <p:tag name="KSO_WM_TEMPLATE_INDEX" val="20205081"/>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BEAUTIFY_FLAG" val="#wm#"/>
  <p:tag name="KSO_WM_TEMPLATE_CATEGORY" val="custom"/>
  <p:tag name="KSO_WM_TEMPLATE_INDEX" val="20205081"/>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081"/>
</p:tagLst>
</file>

<file path=ppt/tags/tag81.xml><?xml version="1.0" encoding="utf-8"?>
<p:tagLst xmlns:p="http://schemas.openxmlformats.org/presentationml/2006/main">
  <p:tag name="KSO_WM_BEAUTIFY_FLAG" val="#wm#"/>
  <p:tag name="KSO_WM_TEMPLATE_CATEGORY" val="custom"/>
  <p:tag name="KSO_WM_TEMPLATE_INDEX" val="20205081"/>
</p:tagLst>
</file>

<file path=ppt/tags/tag82.xml><?xml version="1.0" encoding="utf-8"?>
<p:tagLst xmlns:p="http://schemas.openxmlformats.org/presentationml/2006/main">
  <p:tag name="KSO_WM_BEAUTIFY_FLAG" val="#wm#"/>
  <p:tag name="KSO_WM_TEMPLATE_CATEGORY" val="custom"/>
  <p:tag name="KSO_WM_TEMPLATE_INDEX" val="2020508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6385</Words>
  <Application>WPS 演示</Application>
  <PresentationFormat>宽屏</PresentationFormat>
  <Paragraphs>1102</Paragraphs>
  <Slides>15</Slides>
  <Notes>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15</vt:i4>
      </vt:variant>
    </vt:vector>
  </HeadingPairs>
  <TitlesOfParts>
    <vt:vector size="25" baseType="lpstr">
      <vt:lpstr>Arial</vt:lpstr>
      <vt:lpstr>宋体</vt:lpstr>
      <vt:lpstr>Wingdings</vt:lpstr>
      <vt:lpstr>Wingdings</vt:lpstr>
      <vt:lpstr>微软雅黑</vt:lpstr>
      <vt:lpstr>Arial Unicode MS</vt:lpstr>
      <vt:lpstr>Calibri</vt:lpstr>
      <vt:lpstr>方正小标宋简体</vt:lpstr>
      <vt:lpstr>Times New Roman</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-W</cp:lastModifiedBy>
  <cp:revision>181</cp:revision>
  <dcterms:created xsi:type="dcterms:W3CDTF">2019-06-19T02:08:00Z</dcterms:created>
  <dcterms:modified xsi:type="dcterms:W3CDTF">2025-09-06T08:02:27Z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2052-12.1.0.22529</vt:lpwstr>
  </property>
  <property fmtid="{D5CDD505-2E9C-101B-9397-08002B2CF9AE}" pid="3" name="ICV">
    <vt:lpwstr>701A0AF88AB94B5EBEDEC09981CF412E_11</vt:lpwstr>
  </property>
</Properties>
</file>