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  <p:sldId id="259" r:id="rId5"/>
    <p:sldId id="262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6" userDrawn="1">
          <p15:clr>
            <a:srgbClr val="A4A3A4"/>
          </p15:clr>
        </p15:guide>
        <p15:guide id="2" pos="383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46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6.xml"/><Relationship Id="rId1" Type="http://schemas.openxmlformats.org/officeDocument/2006/relationships/tags" Target="../tags/tag6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8.xml"/><Relationship Id="rId1" Type="http://schemas.openxmlformats.org/officeDocument/2006/relationships/tags" Target="../tags/tag67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71.xml"/><Relationship Id="rId2" Type="http://schemas.openxmlformats.org/officeDocument/2006/relationships/tags" Target="../tags/tag70.xml"/><Relationship Id="rId1" Type="http://schemas.openxmlformats.org/officeDocument/2006/relationships/tags" Target="../tags/tag6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598805" y="944880"/>
          <a:ext cx="11065510" cy="3655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0780"/>
                <a:gridCol w="1257935"/>
                <a:gridCol w="962660"/>
                <a:gridCol w="862965"/>
                <a:gridCol w="848995"/>
                <a:gridCol w="904875"/>
                <a:gridCol w="946150"/>
                <a:gridCol w="2051685"/>
                <a:gridCol w="2069465"/>
              </a:tblGrid>
              <a:tr h="45466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大类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科目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母公司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</a:t>
                      </a:r>
                      <a:r>
                        <a:rPr lang="zh-CN" altLang="en-US"/>
                        <a:t>公司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</a:t>
                      </a:r>
                      <a:r>
                        <a:rPr lang="zh-CN" altLang="en-US"/>
                        <a:t>公司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3</a:t>
                      </a:r>
                      <a:r>
                        <a:rPr lang="zh-CN" altLang="en-US"/>
                        <a:t>公司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N</a:t>
                      </a:r>
                      <a:r>
                        <a:rPr lang="zh-CN" altLang="en-US"/>
                        <a:t>公司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出报表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总结：</a:t>
                      </a:r>
                      <a:endParaRPr lang="zh-CN" altLang="en-US"/>
                    </a:p>
                  </a:txBody>
                  <a:tcPr/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资产：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钱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资金合计</a:t>
                      </a:r>
                      <a:endParaRPr lang="zh-CN" altLang="en-US"/>
                    </a:p>
                  </a:txBody>
                  <a:tcPr/>
                </a:tc>
                <a:tc rowSpan="6"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合并资产环节：</a:t>
                      </a:r>
                      <a:endParaRPr lang="zh-CN" altLang="en-US"/>
                    </a:p>
                    <a:p>
                      <a:pPr>
                        <a:buNone/>
                      </a:pPr>
                      <a:r>
                        <a:rPr lang="zh-CN" altLang="en-US"/>
                        <a:t>直接合并：钱、货、固定资产、无形资产。</a:t>
                      </a:r>
                      <a:endParaRPr lang="zh-CN" altLang="en-US"/>
                    </a:p>
                    <a:p>
                      <a:pPr>
                        <a:buNone/>
                      </a:pPr>
                      <a:r>
                        <a:rPr lang="zh-CN" altLang="en-US"/>
                        <a:t>对内不计，对外合计：往来、投资</a:t>
                      </a:r>
                      <a:endParaRPr lang="zh-CN" altLang="en-US"/>
                    </a:p>
                    <a:p>
                      <a:pPr>
                        <a:buNone/>
                      </a:pPr>
                      <a:r>
                        <a:rPr lang="zh-CN" altLang="en-US"/>
                        <a:t>（对内不计解释：针对母子公司之前的往来，投资不计，外部公司的往来，投资，正常合计）</a:t>
                      </a:r>
                      <a:endParaRPr lang="zh-CN" altLang="en-US"/>
                    </a:p>
                  </a:txBody>
                  <a:tcPr/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货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货合计</a:t>
                      </a:r>
                      <a:endParaRPr lang="zh-CN" altLang="en-US"/>
                    </a:p>
                  </a:txBody>
                  <a:tcPr/>
                </a:tc>
                <a:tc vMerge="1">
                  <a:tcPr/>
                </a:tc>
              </a:tr>
              <a:tr h="640080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往来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往来：对外合计</a:t>
                      </a:r>
                      <a:endParaRPr lang="zh-CN" altLang="en-US"/>
                    </a:p>
                    <a:p>
                      <a:pPr>
                        <a:buNone/>
                      </a:pPr>
                      <a:r>
                        <a:rPr lang="en-US" altLang="zh-CN"/>
                        <a:t>           </a:t>
                      </a:r>
                      <a:r>
                        <a:rPr lang="zh-CN" altLang="en-US"/>
                        <a:t>对内不计</a:t>
                      </a:r>
                      <a:endParaRPr lang="zh-CN" altLang="en-US"/>
                    </a:p>
                  </a:txBody>
                  <a:tcPr/>
                </a:tc>
                <a:tc vMerge="1">
                  <a:tcPr/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投资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投资：对外合计</a:t>
                      </a:r>
                      <a:endParaRPr lang="zh-CN" altLang="en-US" sz="1800"/>
                    </a:p>
                    <a:p>
                      <a:pPr>
                        <a:buNone/>
                      </a:pPr>
                      <a:r>
                        <a:rPr lang="en-US" altLang="zh-CN" sz="1800">
                          <a:sym typeface="+mn-ea"/>
                        </a:rPr>
                        <a:t>           </a:t>
                      </a:r>
                      <a:r>
                        <a:rPr lang="zh-CN" altLang="en-US" sz="1800">
                          <a:sym typeface="+mn-ea"/>
                        </a:rPr>
                        <a:t>对内不计</a:t>
                      </a:r>
                      <a:endParaRPr lang="zh-CN" altLang="en-US"/>
                    </a:p>
                  </a:txBody>
                  <a:tcPr/>
                </a:tc>
                <a:tc vMerge="1">
                  <a:tcPr/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固定资产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固定资产合计</a:t>
                      </a:r>
                      <a:endParaRPr lang="zh-CN" altLang="en-US"/>
                    </a:p>
                  </a:txBody>
                  <a:tcPr/>
                </a:tc>
                <a:tc vMerge="1">
                  <a:tcPr/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无形资产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无形资产合计</a:t>
                      </a:r>
                      <a:endParaRPr lang="zh-CN" altLang="en-US"/>
                    </a:p>
                  </a:txBody>
                  <a:tcPr/>
                </a:tc>
                <a:tc vMerge="1">
                  <a:tcPr/>
                </a:tc>
              </a:tr>
            </a:tbl>
          </a:graphicData>
        </a:graphic>
      </p:graphicFrame>
    </p:spTree>
    <p:custDataLst>
      <p:tags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598805" y="944880"/>
          <a:ext cx="11065510" cy="45256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8845"/>
                <a:gridCol w="1365250"/>
                <a:gridCol w="828040"/>
                <a:gridCol w="817880"/>
                <a:gridCol w="804545"/>
                <a:gridCol w="796925"/>
                <a:gridCol w="838835"/>
                <a:gridCol w="2204085"/>
                <a:gridCol w="2491105"/>
              </a:tblGrid>
              <a:tr h="45466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大类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科目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母公司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1</a:t>
                      </a:r>
                      <a:r>
                        <a:rPr lang="zh-CN" altLang="en-US"/>
                        <a:t>公司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2</a:t>
                      </a:r>
                      <a:r>
                        <a:rPr lang="zh-CN" altLang="en-US"/>
                        <a:t>公司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3</a:t>
                      </a:r>
                      <a:r>
                        <a:rPr lang="zh-CN" altLang="en-US"/>
                        <a:t>公司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/>
                        <a:t>N</a:t>
                      </a:r>
                      <a:r>
                        <a:rPr lang="zh-CN" altLang="en-US"/>
                        <a:t>公司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出报表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总结：</a:t>
                      </a:r>
                      <a:endParaRPr lang="zh-CN" altLang="en-US"/>
                    </a:p>
                  </a:txBody>
                  <a:tcPr/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负债：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欠国家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欠国家合计</a:t>
                      </a:r>
                      <a:endParaRPr lang="zh-CN" altLang="en-US"/>
                    </a:p>
                  </a:txBody>
                  <a:tcPr/>
                </a:tc>
                <a:tc rowSpan="9">
                  <a:txBody>
                    <a:bodyPr/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合并负债环节：</a:t>
                      </a:r>
                      <a:endParaRPr lang="zh-CN" altLang="en-US" sz="1600"/>
                    </a:p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直接合并：欠国家、欠银行、欠个人、欠股东、欠工人。</a:t>
                      </a:r>
                      <a:endParaRPr lang="zh-CN" altLang="en-US" sz="1600"/>
                    </a:p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对内不计，对外合计：欠单位。</a:t>
                      </a:r>
                      <a:endParaRPr lang="zh-CN" altLang="en-US" sz="1600"/>
                    </a:p>
                    <a:p>
                      <a:pPr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（对内不计解释：针对母子公司之前的往来不计，外部公司的往来，正常合计）</a:t>
                      </a:r>
                      <a:endParaRPr lang="zh-CN" altLang="en-US" sz="1600"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zh-CN" altLang="en-US" sz="1600"/>
                    </a:p>
                    <a:p>
                      <a:pPr>
                        <a:buNone/>
                      </a:pPr>
                      <a:r>
                        <a:rPr lang="zh-CN" altLang="en-US" sz="1600"/>
                        <a:t>所有者权益环节：</a:t>
                      </a:r>
                      <a:endParaRPr lang="zh-CN" altLang="en-US" sz="1600"/>
                    </a:p>
                    <a:p>
                      <a:pPr>
                        <a:buNone/>
                      </a:pPr>
                      <a:r>
                        <a:rPr lang="zh-CN" altLang="en-US" sz="1600"/>
                        <a:t>对内不计，对外合计：实收资本、未分配利润。</a:t>
                      </a:r>
                      <a:endParaRPr lang="zh-CN" altLang="en-US" sz="1600"/>
                    </a:p>
                    <a:p>
                      <a:pPr>
                        <a:buNone/>
                      </a:pPr>
                      <a:r>
                        <a:rPr lang="zh-CN" altLang="en-US" sz="1600"/>
                        <a:t>（公司内部的实收资本，以及内部交易形成的未分配利润）</a:t>
                      </a:r>
                      <a:endParaRPr lang="zh-CN" altLang="en-US" sz="1600"/>
                    </a:p>
                    <a:p>
                      <a:pPr>
                        <a:buNone/>
                      </a:pPr>
                      <a:r>
                        <a:rPr lang="zh-CN" altLang="en-US" sz="1600"/>
                        <a:t>直接合并：盈余公积。</a:t>
                      </a:r>
                      <a:endParaRPr lang="zh-CN" altLang="en-US" sz="1600"/>
                    </a:p>
                  </a:txBody>
                  <a:tcPr/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欠银行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欠银行合计</a:t>
                      </a:r>
                      <a:endParaRPr lang="zh-CN" altLang="en-US"/>
                    </a:p>
                  </a:txBody>
                  <a:tcPr/>
                </a:tc>
                <a:tc vMerge="1">
                  <a:tcPr/>
                </a:tc>
              </a:tr>
              <a:tr h="410845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欠个人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同一人从公司拿钱又给其他公司用了，该加加该减减。</a:t>
                      </a:r>
                      <a:endParaRPr lang="zh-CN" altLang="en-US"/>
                    </a:p>
                  </a:txBody>
                  <a:tcPr/>
                </a:tc>
                <a:tc vMerge="1">
                  <a:tcPr/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欠单位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欠单位：对外合计</a:t>
                      </a:r>
                      <a:endParaRPr lang="zh-CN" altLang="en-US" sz="1800"/>
                    </a:p>
                    <a:p>
                      <a:pPr>
                        <a:buNone/>
                      </a:pPr>
                      <a:r>
                        <a:rPr lang="en-US" altLang="zh-CN" sz="1800">
                          <a:sym typeface="+mn-ea"/>
                        </a:rPr>
                        <a:t>              </a:t>
                      </a:r>
                      <a:r>
                        <a:rPr lang="zh-CN" altLang="en-US" sz="1800">
                          <a:sym typeface="+mn-ea"/>
                        </a:rPr>
                        <a:t>对内不计</a:t>
                      </a:r>
                      <a:endParaRPr lang="zh-CN" altLang="en-US"/>
                    </a:p>
                  </a:txBody>
                  <a:tcPr/>
                </a:tc>
                <a:tc vMerge="1">
                  <a:tcPr/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欠股东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欠股东合计</a:t>
                      </a:r>
                      <a:endParaRPr lang="zh-CN" altLang="en-US"/>
                    </a:p>
                  </a:txBody>
                  <a:tcPr/>
                </a:tc>
                <a:tc vMerge="1">
                  <a:tcPr/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欠工人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欠工人合计</a:t>
                      </a:r>
                      <a:endParaRPr lang="zh-CN" altLang="en-US"/>
                    </a:p>
                  </a:txBody>
                  <a:tcPr/>
                </a:tc>
                <a:tc vMerge="1">
                  <a:tcPr/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所有者权益：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实收资本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对外合并</a:t>
                      </a:r>
                      <a:endParaRPr lang="zh-CN" altLang="en-US"/>
                    </a:p>
                  </a:txBody>
                  <a:tcPr/>
                </a:tc>
                <a:tc vMerge="1">
                  <a:tcPr/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盈余公积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直接合计</a:t>
                      </a:r>
                      <a:endParaRPr lang="zh-CN" altLang="en-US"/>
                    </a:p>
                  </a:txBody>
                  <a:tcPr/>
                </a:tc>
                <a:tc vMerge="1">
                  <a:tcPr/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未分配利润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对外合计</a:t>
                      </a:r>
                      <a:endParaRPr lang="zh-CN" altLang="en-US"/>
                    </a:p>
                    <a:p>
                      <a:pPr>
                        <a:buNone/>
                      </a:pPr>
                      <a:r>
                        <a:rPr lang="zh-CN" altLang="en-US"/>
                        <a:t>对内不计</a:t>
                      </a:r>
                      <a:endParaRPr lang="zh-CN" altLang="en-US"/>
                    </a:p>
                  </a:txBody>
                  <a:tcPr/>
                </a:tc>
                <a:tc vMerge="1">
                  <a:tcPr/>
                </a:tc>
              </a:tr>
            </a:tbl>
          </a:graphicData>
        </a:graphic>
      </p:graphicFrame>
    </p:spTree>
    <p:custDataLst>
      <p:tags r:id="rId2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276225" y="71120"/>
          <a:ext cx="11065510" cy="59721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1615440"/>
                <a:gridCol w="755650"/>
                <a:gridCol w="680720"/>
                <a:gridCol w="705485"/>
                <a:gridCol w="669290"/>
                <a:gridCol w="683895"/>
                <a:gridCol w="2016760"/>
                <a:gridCol w="2795270"/>
              </a:tblGrid>
              <a:tr h="45466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400"/>
                        <a:t>大类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400">
                          <a:sym typeface="+mn-ea"/>
                        </a:rPr>
                        <a:t>科目</a:t>
                      </a:r>
                      <a:endParaRPr lang="zh-CN" altLang="en-US" sz="1400"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400"/>
                        <a:t>母公司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400"/>
                        <a:t>1</a:t>
                      </a:r>
                      <a:r>
                        <a:rPr lang="zh-CN" altLang="en-US" sz="1400"/>
                        <a:t>公司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400"/>
                        <a:t>2</a:t>
                      </a:r>
                      <a:r>
                        <a:rPr lang="zh-CN" altLang="en-US" sz="1400"/>
                        <a:t>公司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400"/>
                        <a:t>3</a:t>
                      </a:r>
                      <a:r>
                        <a:rPr lang="zh-CN" altLang="en-US" sz="1400"/>
                        <a:t>公司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400"/>
                        <a:t>N</a:t>
                      </a:r>
                      <a:r>
                        <a:rPr lang="zh-CN" altLang="en-US" sz="1400"/>
                        <a:t>公司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400"/>
                        <a:t>出报表</a:t>
                      </a:r>
                      <a:endParaRPr lang="zh-CN" altLang="en-US" sz="14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总结</a:t>
                      </a:r>
                      <a:endParaRPr lang="zh-CN" altLang="en-US"/>
                    </a:p>
                  </a:txBody>
                  <a:tcPr/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利润表：收入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主营业务收入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200">
                          <a:sym typeface="+mn-ea"/>
                        </a:rPr>
                        <a:t>对内业务不计、对外合计</a:t>
                      </a:r>
                      <a:endParaRPr lang="zh-CN" altLang="en-US" sz="1200"/>
                    </a:p>
                  </a:txBody>
                  <a:tcPr/>
                </a:tc>
                <a:tc rowSpan="4"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对内业务不计、只对外合计</a:t>
                      </a:r>
                      <a:endParaRPr lang="zh-CN" altLang="en-US"/>
                    </a:p>
                  </a:txBody>
                  <a:tcPr/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其他业务收入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200">
                          <a:sym typeface="+mn-ea"/>
                        </a:rPr>
                        <a:t>对内业务不计、对外合计</a:t>
                      </a:r>
                      <a:endParaRPr lang="zh-CN" altLang="en-US" sz="1200"/>
                    </a:p>
                  </a:txBody>
                  <a:tcPr/>
                </a:tc>
                <a:tc vMerge="1">
                  <a:tcPr/>
                </a:tc>
              </a:tr>
              <a:tr h="396875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营业外收入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200"/>
                        <a:t>对内业务不计、对外合计</a:t>
                      </a:r>
                      <a:endParaRPr lang="zh-CN" altLang="en-US" sz="1200"/>
                    </a:p>
                  </a:txBody>
                  <a:tcPr/>
                </a:tc>
                <a:tc vMerge="1">
                  <a:tcPr/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投资收益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200">
                          <a:sym typeface="+mn-ea"/>
                        </a:rPr>
                        <a:t>对内业务不计、对外合计</a:t>
                      </a:r>
                      <a:endParaRPr lang="zh-CN" altLang="en-US" sz="1200"/>
                    </a:p>
                  </a:txBody>
                  <a:tcPr/>
                </a:tc>
                <a:tc vMerge="1">
                  <a:tcPr/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支出：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主营业务成本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200">
                          <a:sym typeface="+mn-ea"/>
                        </a:rPr>
                        <a:t>对内业务不计、对外合计</a:t>
                      </a:r>
                      <a:endParaRPr lang="zh-CN" altLang="en-US" sz="1200"/>
                    </a:p>
                  </a:txBody>
                  <a:tcPr/>
                </a:tc>
                <a:tc rowSpan="7">
                  <a:txBody>
                    <a:bodyPr/>
                    <a:p>
                      <a:pPr>
                        <a:buNone/>
                      </a:pPr>
                      <a:r>
                        <a:rPr lang="en-US" altLang="zh-CN" sz="1800">
                          <a:sym typeface="+mn-ea"/>
                        </a:rPr>
                        <a:t>2</a:t>
                      </a:r>
                      <a:r>
                        <a:rPr lang="zh-CN" altLang="en-US" sz="1800">
                          <a:sym typeface="+mn-ea"/>
                        </a:rPr>
                        <a:t>成本、</a:t>
                      </a:r>
                      <a:r>
                        <a:rPr lang="en-US" altLang="zh-CN" sz="1800">
                          <a:sym typeface="+mn-ea"/>
                        </a:rPr>
                        <a:t>3</a:t>
                      </a:r>
                      <a:r>
                        <a:rPr lang="zh-CN" altLang="en-US" sz="1800">
                          <a:sym typeface="+mn-ea"/>
                        </a:rPr>
                        <a:t>费用、</a:t>
                      </a:r>
                      <a:r>
                        <a:rPr lang="en-US" altLang="zh-CN" sz="1800">
                          <a:sym typeface="+mn-ea"/>
                        </a:rPr>
                        <a:t>1</a:t>
                      </a:r>
                      <a:r>
                        <a:rPr lang="zh-CN" altLang="en-US" sz="1800">
                          <a:sym typeface="+mn-ea"/>
                        </a:rPr>
                        <a:t>支出，只对外合计</a:t>
                      </a:r>
                      <a:endParaRPr lang="zh-CN" altLang="en-US"/>
                    </a:p>
                  </a:txBody>
                  <a:tcPr/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800">
                          <a:sym typeface="+mn-ea"/>
                        </a:rPr>
                        <a:t>其他业务成本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200">
                          <a:sym typeface="+mn-ea"/>
                        </a:rPr>
                        <a:t>对内业务不计、对外合计</a:t>
                      </a:r>
                      <a:endParaRPr lang="zh-CN" altLang="en-US" sz="1200"/>
                    </a:p>
                  </a:txBody>
                  <a:tcPr/>
                </a:tc>
                <a:tc vMerge="1">
                  <a:tcPr/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税金及附加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200"/>
                        <a:t>直接合计</a:t>
                      </a:r>
                      <a:endParaRPr lang="zh-CN" altLang="en-US" sz="1200"/>
                    </a:p>
                  </a:txBody>
                  <a:tcPr/>
                </a:tc>
                <a:tc vMerge="1">
                  <a:tcPr/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管理费用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200">
                          <a:sym typeface="+mn-ea"/>
                        </a:rPr>
                        <a:t>对内业务不计、对外合计</a:t>
                      </a:r>
                      <a:endParaRPr lang="zh-CN" altLang="en-US" sz="1200"/>
                    </a:p>
                  </a:txBody>
                  <a:tcPr/>
                </a:tc>
                <a:tc vMerge="1">
                  <a:tcPr/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销售费用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200">
                          <a:sym typeface="+mn-ea"/>
                        </a:rPr>
                        <a:t>对内业务不计、对外合计</a:t>
                      </a:r>
                      <a:endParaRPr lang="zh-CN" altLang="en-US" sz="1200"/>
                    </a:p>
                  </a:txBody>
                  <a:tcPr/>
                </a:tc>
                <a:tc vMerge="1">
                  <a:tcPr/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财务费用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200">
                          <a:sym typeface="+mn-ea"/>
                        </a:rPr>
                        <a:t>对内业务不计、对外合计</a:t>
                      </a:r>
                      <a:endParaRPr lang="zh-CN" altLang="en-US" sz="1200"/>
                    </a:p>
                  </a:txBody>
                  <a:tcPr/>
                </a:tc>
                <a:tc vMerge="1">
                  <a:tcPr/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营业外支出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200">
                          <a:sym typeface="+mn-ea"/>
                        </a:rPr>
                        <a:t>对内业务不计、对外合计</a:t>
                      </a:r>
                      <a:endParaRPr lang="zh-CN" altLang="en-US" sz="1200"/>
                    </a:p>
                  </a:txBody>
                  <a:tcPr/>
                </a:tc>
                <a:tc vMerge="1">
                  <a:tcPr/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利润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 sz="1200"/>
                        <a:t>误差：普票：未分配利润</a:t>
                      </a:r>
                      <a:endParaRPr lang="zh-CN" altLang="en-US" sz="1200"/>
                    </a:p>
                    <a:p>
                      <a:pPr>
                        <a:buNone/>
                      </a:pPr>
                      <a:r>
                        <a:rPr lang="zh-CN" altLang="en-US" sz="1200"/>
                        <a:t>专票有税费抵扣，产生误差</a:t>
                      </a:r>
                      <a:endParaRPr lang="zh-CN" altLang="en-US" sz="1200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</p:spTree>
    <p:custDataLst>
      <p:tags r:id="rId2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对于税差的解释分录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1314450"/>
            <a:ext cx="11177905" cy="4935220"/>
          </a:xfrm>
        </p:spPr>
        <p:txBody>
          <a:bodyPr>
            <a:normAutofit fontScale="80000"/>
          </a:bodyPr>
          <a:p>
            <a:pPr marL="0" indent="0">
              <a:buNone/>
            </a:pPr>
            <a:r>
              <a:rPr lang="en-US" altLang="zh-CN"/>
              <a:t>B</a:t>
            </a:r>
            <a:r>
              <a:rPr lang="zh-CN" altLang="en-US"/>
              <a:t>：卖出去</a:t>
            </a:r>
            <a:r>
              <a:rPr lang="en-US" altLang="zh-CN"/>
              <a:t>                                              </a:t>
            </a:r>
            <a:r>
              <a:rPr lang="en-US" altLang="zh-CN">
                <a:sym typeface="+mn-ea"/>
              </a:rPr>
              <a:t> A</a:t>
            </a:r>
            <a:r>
              <a:rPr lang="zh-CN" altLang="en-US">
                <a:sym typeface="+mn-ea"/>
              </a:rPr>
              <a:t>：买进来</a:t>
            </a:r>
            <a:r>
              <a:rPr lang="en-US" altLang="zh-CN">
                <a:sym typeface="+mn-ea"/>
              </a:rPr>
              <a:t>                           A</a:t>
            </a:r>
            <a:r>
              <a:rPr lang="zh-CN" altLang="en-US">
                <a:sym typeface="+mn-ea"/>
              </a:rPr>
              <a:t>：核算成本</a:t>
            </a:r>
            <a:endParaRPr lang="zh-CN" altLang="en-US"/>
          </a:p>
          <a:p>
            <a:pPr marL="0" indent="0">
              <a:buNone/>
            </a:pPr>
            <a:r>
              <a:rPr lang="zh-CN" altLang="en-US"/>
              <a:t>专票</a:t>
            </a:r>
            <a:endParaRPr lang="zh-CN" altLang="en-US"/>
          </a:p>
          <a:p>
            <a:pPr marL="0" indent="0">
              <a:buNone/>
            </a:pPr>
            <a:r>
              <a:rPr lang="zh-CN" altLang="en-US"/>
              <a:t>借：应收账款</a:t>
            </a:r>
            <a:r>
              <a:rPr lang="en-US" altLang="zh-CN"/>
              <a:t>                                          </a:t>
            </a:r>
            <a:r>
              <a:rPr lang="zh-CN" altLang="en-US"/>
              <a:t>借：原材料</a:t>
            </a:r>
            <a:r>
              <a:rPr lang="en-US" altLang="zh-CN"/>
              <a:t>                          </a:t>
            </a:r>
            <a:r>
              <a:rPr lang="zh-CN" altLang="en-US"/>
              <a:t>借：主营业务成本</a:t>
            </a:r>
            <a:endParaRPr lang="en-US" altLang="zh-CN"/>
          </a:p>
          <a:p>
            <a:pPr marL="0" indent="0">
              <a:buNone/>
            </a:pPr>
            <a:r>
              <a:rPr lang="zh-CN" altLang="en-US"/>
              <a:t>贷：主营业务收入</a:t>
            </a:r>
            <a:r>
              <a:rPr lang="en-US" altLang="zh-CN"/>
              <a:t>                                          </a:t>
            </a:r>
            <a:r>
              <a:rPr lang="zh-CN" altLang="en-US"/>
              <a:t>应交税费</a:t>
            </a:r>
            <a:r>
              <a:rPr lang="en-US" altLang="zh-CN"/>
              <a:t>-</a:t>
            </a:r>
            <a:r>
              <a:rPr lang="zh-CN" altLang="en-US"/>
              <a:t>进项税</a:t>
            </a:r>
            <a:r>
              <a:rPr lang="en-US" altLang="zh-CN"/>
              <a:t>             </a:t>
            </a:r>
            <a:r>
              <a:rPr lang="zh-CN" altLang="en-US"/>
              <a:t>贷：原材料（除税价）</a:t>
            </a:r>
            <a:endParaRPr lang="zh-CN" altLang="en-US"/>
          </a:p>
          <a:p>
            <a:pPr marL="0" indent="0">
              <a:buNone/>
            </a:pPr>
            <a:r>
              <a:rPr lang="zh-CN" altLang="en-US"/>
              <a:t> </a:t>
            </a:r>
            <a:r>
              <a:rPr lang="en-US" altLang="zh-CN"/>
              <a:t>     </a:t>
            </a:r>
            <a:r>
              <a:rPr lang="zh-CN" altLang="en-US"/>
              <a:t>应交税费</a:t>
            </a:r>
            <a:r>
              <a:rPr lang="en-US" altLang="zh-CN"/>
              <a:t>-</a:t>
            </a:r>
            <a:r>
              <a:rPr lang="zh-CN" altLang="en-US"/>
              <a:t>销项税</a:t>
            </a:r>
            <a:r>
              <a:rPr lang="en-US" altLang="zh-CN"/>
              <a:t>                                </a:t>
            </a:r>
            <a:r>
              <a:rPr lang="zh-CN" altLang="en-US"/>
              <a:t>贷：应付账款</a:t>
            </a:r>
            <a:endParaRPr lang="zh-CN" altLang="en-US"/>
          </a:p>
          <a:p>
            <a:pPr marL="0" indent="0">
              <a:buNone/>
            </a:pPr>
            <a:r>
              <a:rPr lang="zh-CN" altLang="en-US"/>
              <a:t>普票</a:t>
            </a:r>
            <a:endParaRPr lang="zh-CN" altLang="en-US"/>
          </a:p>
          <a:p>
            <a:pPr marL="0" indent="0">
              <a:buNone/>
            </a:pPr>
            <a:r>
              <a:rPr lang="zh-CN" altLang="en-US"/>
              <a:t>借：应收账款</a:t>
            </a:r>
            <a:r>
              <a:rPr lang="en-US" altLang="zh-CN"/>
              <a:t>                                          </a:t>
            </a:r>
            <a:r>
              <a:rPr lang="zh-CN" altLang="en-US"/>
              <a:t>借：原材料</a:t>
            </a:r>
            <a:r>
              <a:rPr lang="en-US" altLang="zh-CN"/>
              <a:t>                           </a:t>
            </a:r>
            <a:r>
              <a:rPr lang="zh-CN" altLang="en-US"/>
              <a:t>借：主营业务成本</a:t>
            </a:r>
            <a:endParaRPr lang="zh-CN" altLang="en-US"/>
          </a:p>
          <a:p>
            <a:pPr marL="0" indent="0">
              <a:buNone/>
            </a:pPr>
            <a:r>
              <a:rPr lang="zh-CN" altLang="en-US"/>
              <a:t>贷：主营业务收入</a:t>
            </a:r>
            <a:r>
              <a:rPr lang="en-US" altLang="zh-CN"/>
              <a:t>                                    </a:t>
            </a:r>
            <a:r>
              <a:rPr lang="zh-CN" altLang="en-US"/>
              <a:t>贷：应付账款</a:t>
            </a:r>
            <a:r>
              <a:rPr lang="en-US" altLang="zh-CN"/>
              <a:t>                        </a:t>
            </a:r>
            <a:r>
              <a:rPr lang="zh-CN" altLang="en-US"/>
              <a:t>贷：原材料（含税价）</a:t>
            </a:r>
            <a:endParaRPr lang="zh-CN" altLang="en-US"/>
          </a:p>
          <a:p>
            <a:pPr marL="0" indent="0">
              <a:buNone/>
            </a:pPr>
            <a:r>
              <a:rPr lang="zh-CN" altLang="en-US"/>
              <a:t> </a:t>
            </a:r>
            <a:r>
              <a:rPr lang="en-US" altLang="zh-CN"/>
              <a:t>     </a:t>
            </a:r>
            <a:r>
              <a:rPr lang="zh-CN" altLang="en-US"/>
              <a:t>应交税费</a:t>
            </a:r>
            <a:r>
              <a:rPr lang="en-US" altLang="zh-CN"/>
              <a:t>-</a:t>
            </a:r>
            <a:r>
              <a:rPr lang="zh-CN" altLang="en-US"/>
              <a:t>销项税</a:t>
            </a:r>
            <a:endParaRPr lang="zh-CN" altLang="en-US"/>
          </a:p>
          <a:p>
            <a:pPr marL="0" indent="0">
              <a:buNone/>
            </a:pPr>
            <a:endParaRPr lang="zh-CN" altLang="en-US"/>
          </a:p>
          <a:p>
            <a:pPr marL="0" indent="0">
              <a:buNone/>
            </a:pPr>
            <a:r>
              <a:rPr lang="zh-CN" altLang="en-US"/>
              <a:t>多交税：借：应交税费</a:t>
            </a:r>
            <a:r>
              <a:rPr lang="en-US" altLang="zh-CN"/>
              <a:t>-</a:t>
            </a:r>
            <a:r>
              <a:rPr lang="zh-CN" altLang="en-US"/>
              <a:t>已交增值税</a:t>
            </a:r>
            <a:r>
              <a:rPr lang="en-US" altLang="zh-CN"/>
              <a:t>  </a:t>
            </a:r>
            <a:r>
              <a:rPr lang="zh-CN" altLang="en-US"/>
              <a:t>贷：银行存款，那么未分配利润不平，最后在应交税费科目找齐，扎平报表。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                                   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TABLE_ENDDRAG_ORIGIN_RECT" val="823*284"/>
  <p:tag name="TABLE_ENDDRAG_RECT" val="47*74*823*284"/>
</p:tagLst>
</file>

<file path=ppt/tags/tag64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5.xml><?xml version="1.0" encoding="utf-8"?>
<p:tagLst xmlns:p="http://schemas.openxmlformats.org/presentationml/2006/main">
  <p:tag name="TABLE_ENDDRAG_ORIGIN_RECT" val="823*284"/>
  <p:tag name="TABLE_ENDDRAG_RECT" val="47*74*823*284"/>
</p:tagLst>
</file>

<file path=ppt/tags/tag66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7.xml><?xml version="1.0" encoding="utf-8"?>
<p:tagLst xmlns:p="http://schemas.openxmlformats.org/presentationml/2006/main">
  <p:tag name="TABLE_ENDDRAG_ORIGIN_RECT" val="823*284"/>
  <p:tag name="TABLE_ENDDRAG_RECT" val="47*74*823*284"/>
</p:tagLst>
</file>

<file path=ppt/tags/tag68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3052</Words>
  <Application>WPS 演示</Application>
  <PresentationFormat>宽屏</PresentationFormat>
  <Paragraphs>334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WPS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-W</cp:lastModifiedBy>
  <cp:revision>168</cp:revision>
  <dcterms:created xsi:type="dcterms:W3CDTF">2019-06-19T02:08:00Z</dcterms:created>
  <dcterms:modified xsi:type="dcterms:W3CDTF">2025-10-07T05:55:20Z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2052-12.1.0.22529</vt:lpwstr>
  </property>
  <property fmtid="{D5CDD505-2E9C-101B-9397-08002B2CF9AE}" pid="3" name="ICV">
    <vt:lpwstr>3F58C09C39F74438B6D9E0F62AA1F7A3_11</vt:lpwstr>
  </property>
</Properties>
</file>