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股权架构</a:t>
            </a:r>
            <a:r>
              <a:rPr lang="zh-CN" altLang="en-US"/>
              <a:t>设计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04470"/>
            <a:ext cx="10515600" cy="1033145"/>
          </a:xfrm>
        </p:spPr>
        <p:txBody>
          <a:bodyPr/>
          <a:p>
            <a:r>
              <a:rPr lang="zh-CN" altLang="en-US"/>
              <a:t>千万不要用自己的身份证</a:t>
            </a:r>
            <a:r>
              <a:rPr lang="zh-CN" altLang="en-US"/>
              <a:t>去注册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37615"/>
            <a:ext cx="10515600" cy="5262245"/>
          </a:xfrm>
        </p:spPr>
        <p:txBody>
          <a:bodyPr>
            <a:normAutofit fontScale="90000"/>
          </a:bodyPr>
          <a:p>
            <a:pPr>
              <a:lnSpc>
                <a:spcPct val="130000"/>
              </a:lnSpc>
            </a:pPr>
            <a:r>
              <a:rPr lang="en-US" altLang="zh-CN"/>
              <a:t>1.</a:t>
            </a:r>
            <a:r>
              <a:rPr lang="zh-CN" altLang="en-US"/>
              <a:t>多交税</a:t>
            </a:r>
            <a:endParaRPr lang="zh-CN" altLang="en-US"/>
          </a:p>
          <a:p>
            <a:pPr>
              <a:lnSpc>
                <a:spcPct val="130000"/>
              </a:lnSpc>
            </a:pPr>
            <a:r>
              <a:rPr lang="zh-CN" altLang="en-US"/>
              <a:t>年底分红的时候，先按利润的</a:t>
            </a:r>
            <a:r>
              <a:rPr lang="en-US" altLang="zh-CN"/>
              <a:t>25%</a:t>
            </a:r>
            <a:r>
              <a:rPr lang="zh-CN" altLang="en-US"/>
              <a:t>交企业所得税，剩下来的</a:t>
            </a:r>
            <a:r>
              <a:rPr lang="en-US" altLang="zh-CN"/>
              <a:t>75%*20%</a:t>
            </a:r>
            <a:r>
              <a:rPr lang="zh-CN" altLang="en-US"/>
              <a:t>交个人所得税，合计交利润的</a:t>
            </a:r>
            <a:r>
              <a:rPr lang="en-US" altLang="zh-CN"/>
              <a:t>40%</a:t>
            </a:r>
            <a:r>
              <a:rPr lang="zh-CN" altLang="en-US"/>
              <a:t>的</a:t>
            </a:r>
            <a:r>
              <a:rPr lang="zh-CN" altLang="en-US"/>
              <a:t>所得税</a:t>
            </a:r>
            <a:endParaRPr lang="zh-CN" altLang="en-US"/>
          </a:p>
          <a:p>
            <a:pPr>
              <a:lnSpc>
                <a:spcPct val="130000"/>
              </a:lnSpc>
            </a:pPr>
            <a:r>
              <a:rPr lang="zh-CN" altLang="en-US"/>
              <a:t>即便享受小微企业政策，按利润的</a:t>
            </a:r>
            <a:r>
              <a:rPr lang="en-US" altLang="zh-CN"/>
              <a:t>5%</a:t>
            </a:r>
            <a:r>
              <a:rPr lang="zh-CN" altLang="en-US"/>
              <a:t>交企业所得税，然后剩下的</a:t>
            </a:r>
            <a:r>
              <a:rPr lang="en-US" altLang="zh-CN"/>
              <a:t>95%*20%</a:t>
            </a:r>
            <a:r>
              <a:rPr lang="zh-CN" altLang="en-US"/>
              <a:t>交个人所得税，合计交利润的</a:t>
            </a:r>
            <a:r>
              <a:rPr lang="en-US" altLang="zh-CN"/>
              <a:t>24%</a:t>
            </a:r>
            <a:r>
              <a:rPr lang="zh-CN" altLang="en-US"/>
              <a:t>的所得</a:t>
            </a:r>
            <a:r>
              <a:rPr lang="zh-CN" altLang="en-US"/>
              <a:t>税</a:t>
            </a:r>
            <a:endParaRPr lang="zh-CN" altLang="en-US"/>
          </a:p>
          <a:p>
            <a:pPr>
              <a:lnSpc>
                <a:spcPct val="130000"/>
              </a:lnSpc>
            </a:pPr>
            <a:r>
              <a:rPr lang="en-US" altLang="zh-CN"/>
              <a:t>2.</a:t>
            </a:r>
            <a:r>
              <a:rPr lang="zh-CN" altLang="en-US"/>
              <a:t>一人公司是承担的无限连带</a:t>
            </a:r>
            <a:r>
              <a:rPr lang="zh-CN" altLang="en-US"/>
              <a:t>责任</a:t>
            </a:r>
            <a:endParaRPr lang="zh-CN" altLang="en-US"/>
          </a:p>
          <a:p>
            <a:pPr>
              <a:lnSpc>
                <a:spcPct val="130000"/>
              </a:lnSpc>
            </a:pPr>
            <a:r>
              <a:rPr lang="zh-CN" altLang="en-US"/>
              <a:t>很容易出现财产混同，股份有限公司或者有限责任公司如果你出现公户个人卡不分，随意转账；随意支取公司资金用于个人消费或者把公司资产登记在个人名下；无完整独立的财务账；最后承担的是无限连带</a:t>
            </a:r>
            <a:r>
              <a:rPr lang="zh-CN" altLang="en-US"/>
              <a:t>责任。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24790"/>
            <a:ext cx="10515600" cy="993140"/>
          </a:xfrm>
        </p:spPr>
        <p:txBody>
          <a:bodyPr/>
          <a:p>
            <a:r>
              <a:rPr lang="zh-CN" altLang="en-US">
                <a:sym typeface="+mn-ea"/>
              </a:rPr>
              <a:t>千万不要用自己的身份证去注册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301115"/>
            <a:ext cx="10515600" cy="4876165"/>
          </a:xfrm>
        </p:spPr>
        <p:txBody>
          <a:bodyPr/>
          <a:p>
            <a:pPr>
              <a:lnSpc>
                <a:spcPct val="150000"/>
              </a:lnSpc>
            </a:pPr>
            <a:r>
              <a:rPr lang="en-US" altLang="zh-CN"/>
              <a:t>3.</a:t>
            </a:r>
            <a:r>
              <a:rPr lang="zh-CN" altLang="en-US"/>
              <a:t>一人名下有多个公司，为了控股，所有公司的法人，股东，总经理都是同一人，只要一家公司出现风险，其他公司都会受到影响。</a:t>
            </a:r>
            <a:endParaRPr lang="zh-CN" altLang="en-US"/>
          </a:p>
          <a:p>
            <a:pPr>
              <a:lnSpc>
                <a:spcPct val="150000"/>
              </a:lnSpc>
            </a:pPr>
            <a:r>
              <a:rPr lang="en-US" altLang="zh-CN"/>
              <a:t>4.</a:t>
            </a:r>
            <a:r>
              <a:rPr lang="zh-CN" altLang="en-US"/>
              <a:t>难以</a:t>
            </a:r>
            <a:r>
              <a:rPr lang="zh-CN" altLang="en-US"/>
              <a:t>融资</a:t>
            </a:r>
            <a:endParaRPr lang="zh-CN" altLang="en-US"/>
          </a:p>
          <a:p>
            <a:pPr>
              <a:lnSpc>
                <a:spcPct val="150000"/>
              </a:lnSpc>
            </a:pPr>
            <a:r>
              <a:rPr lang="zh-CN" altLang="en-US"/>
              <a:t>投资人或投资机构不看好用自己身份证注册公司的企业，没有股权布局风险</a:t>
            </a:r>
            <a:r>
              <a:rPr lang="zh-CN" altLang="en-US"/>
              <a:t>太大。</a:t>
            </a:r>
            <a:endParaRPr lang="zh-CN" altLang="en-US"/>
          </a:p>
          <a:p>
            <a:pPr marL="0" indent="0">
              <a:lnSpc>
                <a:spcPct val="150000"/>
              </a:lnSpc>
              <a:buNone/>
            </a:pP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6580" y="365125"/>
            <a:ext cx="10777220" cy="892175"/>
          </a:xfrm>
        </p:spPr>
        <p:txBody>
          <a:bodyPr/>
          <a:p>
            <a:r>
              <a:rPr lang="zh-CN" altLang="en-US"/>
              <a:t>如何减少风险，</a:t>
            </a:r>
            <a:r>
              <a:rPr lang="zh-CN" altLang="en-US"/>
              <a:t>合理合规减少税收</a:t>
            </a:r>
            <a:r>
              <a:rPr lang="zh-CN" altLang="en-US"/>
              <a:t>成本？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7215" y="1257935"/>
            <a:ext cx="10998200" cy="5210810"/>
          </a:xfrm>
        </p:spPr>
        <p:txBody>
          <a:bodyPr/>
          <a:p>
            <a:r>
              <a:rPr lang="zh-CN" altLang="en-US"/>
              <a:t>如何节约</a:t>
            </a:r>
            <a:r>
              <a:rPr lang="en-US" altLang="zh-CN"/>
              <a:t>20% </a:t>
            </a:r>
            <a:r>
              <a:rPr lang="zh-CN" altLang="en-US"/>
              <a:t>的个税，只承担</a:t>
            </a:r>
            <a:r>
              <a:rPr lang="en-US" altLang="zh-CN"/>
              <a:t>10</a:t>
            </a:r>
            <a:r>
              <a:rPr lang="zh-CN" altLang="en-US"/>
              <a:t>万的有限责任，隔离风险，整合资源，融资的公司顶层</a:t>
            </a:r>
            <a:r>
              <a:rPr lang="zh-CN" altLang="en-US"/>
              <a:t>布局。</a:t>
            </a:r>
            <a:endParaRPr lang="zh-CN" altLang="en-US"/>
          </a:p>
          <a:p>
            <a:r>
              <a:rPr lang="zh-CN" altLang="en-US"/>
              <a:t>分别成立</a:t>
            </a:r>
            <a:r>
              <a:rPr lang="en-US" altLang="zh-CN"/>
              <a:t>3</a:t>
            </a:r>
            <a:r>
              <a:rPr lang="zh-CN" altLang="en-US"/>
              <a:t>家公司：【家族公司】【防火墙公司】【主体</a:t>
            </a:r>
            <a:r>
              <a:rPr lang="zh-CN" altLang="en-US"/>
              <a:t>公司】</a:t>
            </a:r>
            <a:endParaRPr lang="zh-CN" altLang="en-US"/>
          </a:p>
          <a:p>
            <a:r>
              <a:rPr lang="zh-CN" altLang="en-US"/>
              <a:t>一</a:t>
            </a:r>
            <a:r>
              <a:rPr lang="en-US" altLang="zh-CN"/>
              <a:t>.</a:t>
            </a:r>
            <a:r>
              <a:rPr lang="zh-CN" altLang="en-US"/>
              <a:t>家族公司</a:t>
            </a:r>
            <a:endParaRPr lang="zh-CN" altLang="en-US"/>
          </a:p>
          <a:p>
            <a:pPr>
              <a:buFont typeface="Wingdings" panose="05000000000000000000" charset="0"/>
              <a:buChar char="l"/>
            </a:pPr>
            <a:r>
              <a:rPr lang="zh-CN" altLang="en-US"/>
              <a:t>不能夫妻持股，否则会被认定财产</a:t>
            </a:r>
            <a:r>
              <a:rPr lang="zh-CN" altLang="en-US"/>
              <a:t>共有制</a:t>
            </a:r>
            <a:endParaRPr lang="zh-CN" altLang="en-US"/>
          </a:p>
          <a:p>
            <a:pPr>
              <a:buFont typeface="Wingdings" panose="05000000000000000000" charset="0"/>
              <a:buChar char="l"/>
            </a:pPr>
            <a:r>
              <a:rPr lang="zh-CN" altLang="en-US"/>
              <a:t>股东为自然人持股，三代</a:t>
            </a:r>
            <a:r>
              <a:rPr lang="zh-CN" altLang="en-US"/>
              <a:t>血亲</a:t>
            </a:r>
            <a:endParaRPr lang="zh-CN" altLang="en-US"/>
          </a:p>
          <a:p>
            <a:pPr>
              <a:buFont typeface="Wingdings" panose="05000000000000000000" charset="0"/>
              <a:buChar char="l"/>
            </a:pPr>
            <a:r>
              <a:rPr lang="zh-CN" altLang="en-US"/>
              <a:t>持股比例建议</a:t>
            </a:r>
            <a:r>
              <a:rPr lang="en-US" altLang="zh-CN"/>
              <a:t>99%</a:t>
            </a:r>
            <a:r>
              <a:rPr lang="zh-CN" altLang="en-US"/>
              <a:t>：</a:t>
            </a:r>
            <a:r>
              <a:rPr lang="en-US" altLang="zh-CN"/>
              <a:t>1%</a:t>
            </a:r>
            <a:r>
              <a:rPr lang="zh-CN" altLang="en-US"/>
              <a:t>，谁掌权，谁做</a:t>
            </a:r>
            <a:r>
              <a:rPr lang="zh-CN" altLang="en-US"/>
              <a:t>大股东</a:t>
            </a:r>
            <a:endParaRPr lang="zh-CN" altLang="en-US"/>
          </a:p>
          <a:p>
            <a:r>
              <a:rPr lang="zh-CN" altLang="en-US"/>
              <a:t>二</a:t>
            </a:r>
            <a:r>
              <a:rPr lang="en-US" altLang="zh-CN"/>
              <a:t>.</a:t>
            </a:r>
            <a:r>
              <a:rPr lang="zh-CN" altLang="en-US"/>
              <a:t>防火墙</a:t>
            </a:r>
            <a:r>
              <a:rPr lang="zh-CN" altLang="en-US"/>
              <a:t>公司</a:t>
            </a:r>
            <a:endParaRPr lang="zh-CN" altLang="en-US"/>
          </a:p>
          <a:p>
            <a:pPr>
              <a:buFont typeface="Wingdings" panose="05000000000000000000" charset="0"/>
              <a:buChar char="Ø"/>
            </a:pPr>
            <a:r>
              <a:rPr lang="zh-CN" altLang="en-US"/>
              <a:t>最少两个股东：可以是公司持股，也可以是身份证持股（个人</a:t>
            </a:r>
            <a:r>
              <a:rPr lang="zh-CN" altLang="en-US"/>
              <a:t>持股）</a:t>
            </a:r>
            <a:endParaRPr lang="zh-CN" altLang="en-US"/>
          </a:p>
          <a:p>
            <a:pPr>
              <a:buFont typeface="Wingdings" panose="05000000000000000000" charset="0"/>
              <a:buChar char="Ø"/>
            </a:pPr>
            <a:r>
              <a:rPr lang="zh-CN" altLang="en-US"/>
              <a:t>大股东是家族公司，持股</a:t>
            </a:r>
            <a:r>
              <a:rPr lang="en-US" altLang="zh-CN"/>
              <a:t>67%</a:t>
            </a:r>
            <a:r>
              <a:rPr lang="zh-CN" altLang="en-US"/>
              <a:t>以上，建议持股</a:t>
            </a:r>
            <a:r>
              <a:rPr lang="en-US" altLang="zh-CN"/>
              <a:t>90%</a:t>
            </a:r>
            <a:r>
              <a:rPr lang="zh-CN" altLang="en-US"/>
              <a:t>：</a:t>
            </a:r>
            <a:r>
              <a:rPr lang="en-US" altLang="zh-CN"/>
              <a:t>10%</a:t>
            </a:r>
            <a:endParaRPr lang="en-US" altLang="zh-C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43840"/>
            <a:ext cx="10515600" cy="902335"/>
          </a:xfrm>
        </p:spPr>
        <p:txBody>
          <a:bodyPr>
            <a:normAutofit/>
          </a:bodyPr>
          <a:p>
            <a:r>
              <a:rPr lang="zh-CN" altLang="en-US">
                <a:sym typeface="+mn-ea"/>
              </a:rPr>
              <a:t>如何减少风险，合理合规减少税收成本？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25780" y="1146175"/>
            <a:ext cx="10828020" cy="5494020"/>
          </a:xfrm>
        </p:spPr>
        <p:txBody>
          <a:bodyPr>
            <a:normAutofit fontScale="70000"/>
          </a:bodyPr>
          <a:p>
            <a:pPr>
              <a:lnSpc>
                <a:spcPct val="120000"/>
              </a:lnSpc>
            </a:pPr>
            <a:r>
              <a:rPr lang="zh-CN" altLang="en-US"/>
              <a:t>三</a:t>
            </a:r>
            <a:r>
              <a:rPr lang="en-US" altLang="zh-CN"/>
              <a:t>.</a:t>
            </a:r>
            <a:r>
              <a:rPr lang="zh-CN" altLang="en-US"/>
              <a:t>主体项目</a:t>
            </a:r>
            <a:r>
              <a:rPr lang="zh-CN" altLang="en-US"/>
              <a:t>公司</a:t>
            </a:r>
            <a:endParaRPr lang="zh-CN" altLang="en-US"/>
          </a:p>
          <a:p>
            <a:pPr>
              <a:lnSpc>
                <a:spcPct val="120000"/>
              </a:lnSpc>
            </a:pPr>
            <a:r>
              <a:rPr lang="zh-CN" altLang="en-US"/>
              <a:t>最少两个股东，防火墙公司占股</a:t>
            </a:r>
            <a:r>
              <a:rPr lang="en-US" altLang="zh-CN"/>
              <a:t>67%</a:t>
            </a:r>
            <a:r>
              <a:rPr lang="zh-CN" altLang="en-US"/>
              <a:t>以上，建议</a:t>
            </a:r>
            <a:r>
              <a:rPr lang="en-US" altLang="zh-CN"/>
              <a:t>85%</a:t>
            </a:r>
            <a:r>
              <a:rPr lang="zh-CN" altLang="en-US"/>
              <a:t>：</a:t>
            </a:r>
            <a:r>
              <a:rPr lang="en-US" altLang="zh-CN"/>
              <a:t>15%</a:t>
            </a:r>
            <a:endParaRPr lang="en-US" altLang="zh-CN"/>
          </a:p>
          <a:p>
            <a:pPr>
              <a:lnSpc>
                <a:spcPct val="120000"/>
              </a:lnSpc>
            </a:pPr>
            <a:r>
              <a:rPr lang="zh-CN" altLang="en-US"/>
              <a:t>在主题公司下面，可以设立专门的招商公司，采购公司，生产公司，运营公司。方便取票，独立核算，设置利润</a:t>
            </a:r>
            <a:r>
              <a:rPr lang="zh-CN" altLang="en-US"/>
              <a:t>单元。</a:t>
            </a:r>
            <a:endParaRPr lang="zh-CN" altLang="en-US"/>
          </a:p>
          <a:p>
            <a:pPr>
              <a:lnSpc>
                <a:spcPct val="120000"/>
              </a:lnSpc>
            </a:pPr>
            <a:r>
              <a:rPr lang="zh-CN" altLang="en-US"/>
              <a:t>✔三层股权架构注意</a:t>
            </a:r>
            <a:r>
              <a:rPr lang="zh-CN" altLang="en-US"/>
              <a:t>事项</a:t>
            </a:r>
            <a:endParaRPr lang="zh-CN" altLang="en-US"/>
          </a:p>
          <a:p>
            <a:pPr>
              <a:lnSpc>
                <a:spcPct val="120000"/>
              </a:lnSpc>
            </a:pPr>
            <a:r>
              <a:rPr lang="zh-CN" altLang="en-US"/>
              <a:t>三家公司法人，监事，财务，股东最好不要混同，不然容易造成交叉持股情况，造成税务稽查，人员年龄不要超过</a:t>
            </a:r>
            <a:r>
              <a:rPr lang="en-US" altLang="zh-CN"/>
              <a:t>60</a:t>
            </a:r>
            <a:r>
              <a:rPr lang="zh-CN" altLang="en-US"/>
              <a:t>岁</a:t>
            </a:r>
            <a:endParaRPr lang="zh-CN" altLang="en-US"/>
          </a:p>
          <a:p>
            <a:pPr>
              <a:lnSpc>
                <a:spcPct val="120000"/>
              </a:lnSpc>
            </a:pPr>
            <a:r>
              <a:rPr lang="zh-CN" altLang="en-US"/>
              <a:t>家族公司需要两张身份证，防火墙需要两张身份证，主体公司需要两张身份证，谁要隔绝风险，那么这个人只能出现在家族公司</a:t>
            </a:r>
            <a:r>
              <a:rPr lang="zh-CN" altLang="en-US"/>
              <a:t>里面</a:t>
            </a:r>
            <a:endParaRPr lang="zh-CN" altLang="en-US"/>
          </a:p>
          <a:p>
            <a:pPr>
              <a:lnSpc>
                <a:spcPct val="120000"/>
              </a:lnSpc>
            </a:pPr>
            <a:r>
              <a:rPr lang="zh-CN" altLang="en-US"/>
              <a:t>三家公司法人不能是同一人，持股不建议</a:t>
            </a:r>
            <a:r>
              <a:rPr lang="en-US" altLang="zh-CN"/>
              <a:t>100%</a:t>
            </a:r>
            <a:endParaRPr lang="en-US" altLang="zh-CN"/>
          </a:p>
          <a:p>
            <a:pPr>
              <a:lnSpc>
                <a:spcPct val="120000"/>
              </a:lnSpc>
            </a:pPr>
            <a:r>
              <a:rPr lang="zh-CN" altLang="en-US"/>
              <a:t>防火墙要实缴，注册资本金要小，这样分红扣除的盈余公积金才少，更多的钱可以分到</a:t>
            </a:r>
            <a:r>
              <a:rPr lang="zh-CN" altLang="en-US"/>
              <a:t>家族公司。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868</Words>
  <Application>WPS 演示</Application>
  <PresentationFormat>宽屏</PresentationFormat>
  <Paragraphs>40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Arial Unicode MS</vt:lpstr>
      <vt:lpstr>Calibri</vt:lpstr>
      <vt:lpstr>微软雅黑</vt:lpstr>
      <vt:lpstr>Wingdings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高玉婷</dc:creator>
  <cp:lastModifiedBy>高玉婷，专业总账会计培训，代账</cp:lastModifiedBy>
  <cp:revision>6</cp:revision>
  <dcterms:created xsi:type="dcterms:W3CDTF">2023-08-09T12:44:00Z</dcterms:created>
  <dcterms:modified xsi:type="dcterms:W3CDTF">2026-04-23T08:14:53Z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2052-12.1.0.25865</vt:lpwstr>
  </property>
  <property fmtid="{D5CDD505-2E9C-101B-9397-08002B2CF9AE}" pid="3" name="ICV">
    <vt:lpwstr>E8CBE63683C143CA8CEF9FBAA567172D_12</vt:lpwstr>
  </property>
</Properties>
</file>